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Economica"/>
      <p:regular r:id="rId58"/>
      <p:bold r:id="rId59"/>
      <p:italic r:id="rId60"/>
      <p:boldItalic r:id="rId61"/>
    </p:embeddedFont>
    <p:embeddedFont>
      <p:font typeface="Do Hyeon"/>
      <p:regular r:id="rId62"/>
    </p:embeddedFont>
    <p:embeddedFont>
      <p:font typeface="Nanum Gothic"/>
      <p:regular r:id="rId63"/>
      <p:bold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2546FB-46A7-477B-817C-C7F0C97C35EC}">
  <a:tblStyle styleId="{F72546FB-46A7-477B-817C-C7F0C97C35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DoHyeon-regular.fntdata"/><Relationship Id="rId61" Type="http://schemas.openxmlformats.org/officeDocument/2006/relationships/font" Target="fonts/Economica-boldItalic.fntdata"/><Relationship Id="rId20" Type="http://schemas.openxmlformats.org/officeDocument/2006/relationships/slide" Target="slides/slide14.xml"/><Relationship Id="rId64" Type="http://schemas.openxmlformats.org/officeDocument/2006/relationships/font" Target="fonts/NanumGothic-bold.fntdata"/><Relationship Id="rId63" Type="http://schemas.openxmlformats.org/officeDocument/2006/relationships/font" Target="fonts/NanumGothic-regular.fntdata"/><Relationship Id="rId22" Type="http://schemas.openxmlformats.org/officeDocument/2006/relationships/slide" Target="slides/slide16.xml"/><Relationship Id="rId66" Type="http://schemas.openxmlformats.org/officeDocument/2006/relationships/font" Target="fonts/OpenSans-bold.fntdata"/><Relationship Id="rId21" Type="http://schemas.openxmlformats.org/officeDocument/2006/relationships/slide" Target="slides/slide15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8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italic.fntdata"/><Relationship Id="rId60" Type="http://schemas.openxmlformats.org/officeDocument/2006/relationships/font" Target="fonts/Economica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Economica-bold.fntdata"/><Relationship Id="rId14" Type="http://schemas.openxmlformats.org/officeDocument/2006/relationships/slide" Target="slides/slide8.xml"/><Relationship Id="rId58" Type="http://schemas.openxmlformats.org/officeDocument/2006/relationships/font" Target="fonts/Economic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6edf5c63c_2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6edf5c63c_2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560c7e350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560c7e350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6edf5c63c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6edf5c63c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6edf5c63c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6edf5c63c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6ccea5d63_6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6ccea5d63_6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6ccea5d63_6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6ccea5d63_6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6edf5c63c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6edf5c63c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6edf5c63c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6edf5c63c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6ccea5d63_6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6ccea5d63_6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6ccea5d63_6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6ccea5d63_6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6ccea5d63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6ccea5d63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6edf5c63c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6edf5c63c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6ccea5d63_6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6ccea5d63_6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6ccea5d63_6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6ccea5d63_6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ccea5d63_6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6ccea5d63_6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6ccea5d63_6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6ccea5d63_6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560c7e350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560c7e350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6ccea5d63_6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6ccea5d63_6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6ccea5d63_6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6ccea5d63_6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6ccea5d63_6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6ccea5d63_6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ccea5d63_6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ccea5d63_6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6edf5c63c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6edf5c63c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6ccea5d63_6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6ccea5d63_6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6edf5c63c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06edf5c63c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6edf5c63c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6edf5c63c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6ccea5d63_6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6ccea5d63_6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6ccea5d63_6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6ccea5d63_6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6ccea5d63_6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6ccea5d63_6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6edf5c63c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6edf5c63c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6edf5c63c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6edf5c63c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6edf5c63c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6edf5c63c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6ccea5d63_6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6ccea5d63_6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6edf5c63c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6edf5c63c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6ccea5d63_6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06ccea5d63_6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6ccea5d63_6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6ccea5d63_6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06edf5c63c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06edf5c63c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6ccea5d63_6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06ccea5d63_6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06ccea5d63_6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06ccea5d63_6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06ccea5d63_6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06ccea5d63_6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6ccea5d63_6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06ccea5d63_6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6ccea5d63_6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06ccea5d63_6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06edf5c63c_2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06edf5c63c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06edf5c63c_2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06edf5c63c_2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6edf5c63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6edf5c63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6ccea5d63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6ccea5d6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0560c7e350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0560c7e350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6edf5c63c_2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6edf5c63c_2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ccea5d63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6ccea5d63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560c7e770_1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560c7e770_1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6edf5c63c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6edf5c63c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본문 1">
  <p:cSld name="TITLE_AND_BODY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Font typeface="Nanum Gothic"/>
              <a:buNone/>
              <a:defRPr b="1" sz="3600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377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anum Gothic"/>
              <a:buChar char="●"/>
              <a:defRPr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○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■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○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■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○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■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Nanum Gothic"/>
              <a:buChar char="●"/>
              <a:defRPr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○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■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○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■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○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■"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7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500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</a:t>
            </a:r>
            <a:r>
              <a:rPr b="1" lang="ko" sz="5500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추천 시스템</a:t>
            </a:r>
            <a:endParaRPr b="1" sz="5500">
              <a:solidFill>
                <a:srgbClr val="99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latin typeface="Nanum Gothic"/>
                <a:ea typeface="Nanum Gothic"/>
                <a:cs typeface="Nanum Gothic"/>
                <a:sym typeface="Nanum Gothic"/>
              </a:rPr>
              <a:t>4조 </a:t>
            </a:r>
            <a:endParaRPr sz="3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latin typeface="Nanum Gothic"/>
                <a:ea typeface="Nanum Gothic"/>
                <a:cs typeface="Nanum Gothic"/>
                <a:sym typeface="Nanum Gothic"/>
              </a:rPr>
              <a:t>구현서, 조재찬, 김동영, 김태환</a:t>
            </a:r>
            <a:endParaRPr sz="3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 flipH="1">
            <a:off x="3806325" y="-176875"/>
            <a:ext cx="6813250" cy="6424050"/>
          </a:xfrm>
          <a:prstGeom prst="flowChartInputOutput">
            <a:avLst/>
          </a:prstGeom>
          <a:solidFill>
            <a:srgbClr val="CCA67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4188375" y="1393775"/>
            <a:ext cx="299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" name="Google Shape;147;p23"/>
          <p:cNvCxnSpPr/>
          <p:nvPr/>
        </p:nvCxnSpPr>
        <p:spPr>
          <a:xfrm>
            <a:off x="1117850" y="2179100"/>
            <a:ext cx="474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 txBox="1"/>
          <p:nvPr/>
        </p:nvSpPr>
        <p:spPr>
          <a:xfrm>
            <a:off x="1011725" y="2303967"/>
            <a:ext cx="213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추천시스템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소개 및 실습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7817825" y="4414775"/>
            <a:ext cx="14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추천 시스템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</a:t>
            </a:r>
            <a:r>
              <a:rPr lang="ko"/>
              <a:t>시스템 소개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51525" y="1399000"/>
            <a:ext cx="85206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/>
              <a:t>고전 추천 시스템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>
                <a:solidFill>
                  <a:srgbClr val="990000"/>
                </a:solidFill>
              </a:rPr>
              <a:t>C</a:t>
            </a:r>
            <a:r>
              <a:rPr lang="ko" sz="1800"/>
              <a:t>ollaborative </a:t>
            </a:r>
            <a:r>
              <a:rPr lang="ko" sz="1800">
                <a:solidFill>
                  <a:srgbClr val="990000"/>
                </a:solidFill>
              </a:rPr>
              <a:t>F</a:t>
            </a:r>
            <a:r>
              <a:rPr lang="ko" sz="1800"/>
              <a:t>iltering : 협업 기반 필터링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>
                <a:solidFill>
                  <a:srgbClr val="990000"/>
                </a:solidFill>
              </a:rPr>
              <a:t>C</a:t>
            </a:r>
            <a:r>
              <a:rPr lang="ko" sz="1800"/>
              <a:t>ontent-</a:t>
            </a:r>
            <a:r>
              <a:rPr lang="ko" sz="1800">
                <a:solidFill>
                  <a:srgbClr val="990000"/>
                </a:solidFill>
              </a:rPr>
              <a:t>B</a:t>
            </a:r>
            <a:r>
              <a:rPr lang="ko" sz="1800"/>
              <a:t>ased </a:t>
            </a:r>
            <a:r>
              <a:rPr lang="ko" sz="1800">
                <a:solidFill>
                  <a:srgbClr val="990000"/>
                </a:solidFill>
              </a:rPr>
              <a:t>F</a:t>
            </a:r>
            <a:r>
              <a:rPr lang="ko" sz="1800"/>
              <a:t>iltering : 콘텐츠 기반 필터링</a:t>
            </a:r>
            <a:endParaRPr sz="18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/>
              <a:t>딥러닝 기반 추천 시스템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>
                <a:solidFill>
                  <a:srgbClr val="990000"/>
                </a:solidFill>
              </a:rPr>
              <a:t>N</a:t>
            </a:r>
            <a:r>
              <a:rPr lang="ko" sz="1800"/>
              <a:t>eural </a:t>
            </a:r>
            <a:r>
              <a:rPr lang="ko" sz="1800">
                <a:solidFill>
                  <a:srgbClr val="990000"/>
                </a:solidFill>
              </a:rPr>
              <a:t>C</a:t>
            </a:r>
            <a:r>
              <a:rPr lang="ko" sz="1800"/>
              <a:t>ollaborative </a:t>
            </a:r>
            <a:r>
              <a:rPr lang="ko" sz="1800">
                <a:solidFill>
                  <a:srgbClr val="990000"/>
                </a:solidFill>
              </a:rPr>
              <a:t>F</a:t>
            </a:r>
            <a:r>
              <a:rPr lang="ko" sz="1800"/>
              <a:t>iltering</a:t>
            </a:r>
            <a:endParaRPr sz="1800"/>
          </a:p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3879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추천 시스템 모델 종류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377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ko"/>
              <a:t>Rating Matrix</a:t>
            </a:r>
            <a:endParaRPr b="1"/>
          </a:p>
        </p:txBody>
      </p:sp>
      <p:sp>
        <p:nvSpPr>
          <p:cNvPr id="163" name="Google Shape;163;p25"/>
          <p:cNvSpPr txBox="1"/>
          <p:nvPr>
            <p:ph idx="2" type="body"/>
          </p:nvPr>
        </p:nvSpPr>
        <p:spPr>
          <a:xfrm>
            <a:off x="3879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협업 필터링(Collaborative Filtering)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503925" y="2042525"/>
            <a:ext cx="4226700" cy="25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37">
                <a:solidFill>
                  <a:schemeClr val="dk2"/>
                </a:solidFill>
              </a:rPr>
              <a:t>현서  = {</a:t>
            </a:r>
            <a:r>
              <a:rPr lang="ko" sz="1837">
                <a:solidFill>
                  <a:srgbClr val="CC0000"/>
                </a:solidFill>
              </a:rPr>
              <a:t>영화1</a:t>
            </a:r>
            <a:r>
              <a:rPr lang="ko" sz="1837">
                <a:solidFill>
                  <a:schemeClr val="dk2"/>
                </a:solidFill>
              </a:rPr>
              <a:t>: 5, </a:t>
            </a:r>
            <a:r>
              <a:rPr lang="ko" sz="1837">
                <a:solidFill>
                  <a:srgbClr val="E69138"/>
                </a:solidFill>
              </a:rPr>
              <a:t>영화2</a:t>
            </a:r>
            <a:r>
              <a:rPr lang="ko" sz="1837">
                <a:solidFill>
                  <a:schemeClr val="dk2"/>
                </a:solidFill>
              </a:rPr>
              <a:t>: 4.5, </a:t>
            </a:r>
            <a:r>
              <a:rPr lang="ko" sz="1837">
                <a:solidFill>
                  <a:srgbClr val="009202"/>
                </a:solidFill>
              </a:rPr>
              <a:t>영화3</a:t>
            </a:r>
            <a:r>
              <a:rPr lang="ko" sz="1837">
                <a:solidFill>
                  <a:schemeClr val="dk2"/>
                </a:solidFill>
              </a:rPr>
              <a:t>: 2}</a:t>
            </a:r>
            <a:endParaRPr sz="1837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37">
                <a:solidFill>
                  <a:schemeClr val="dk2"/>
                </a:solidFill>
              </a:rPr>
              <a:t>동영  = {</a:t>
            </a:r>
            <a:r>
              <a:rPr lang="ko" sz="1837">
                <a:solidFill>
                  <a:srgbClr val="CC0000"/>
                </a:solidFill>
              </a:rPr>
              <a:t>영화1</a:t>
            </a:r>
            <a:r>
              <a:rPr lang="ko" sz="1837">
                <a:solidFill>
                  <a:schemeClr val="dk2"/>
                </a:solidFill>
              </a:rPr>
              <a:t>: 2.5, </a:t>
            </a:r>
            <a:r>
              <a:rPr lang="ko" sz="1837">
                <a:solidFill>
                  <a:srgbClr val="E69138"/>
                </a:solidFill>
              </a:rPr>
              <a:t>영화2</a:t>
            </a:r>
            <a:r>
              <a:rPr lang="ko" sz="1837">
                <a:solidFill>
                  <a:schemeClr val="dk2"/>
                </a:solidFill>
              </a:rPr>
              <a:t>: 2, </a:t>
            </a:r>
            <a:r>
              <a:rPr lang="ko" sz="1837">
                <a:solidFill>
                  <a:srgbClr val="009202"/>
                </a:solidFill>
              </a:rPr>
              <a:t>영화3</a:t>
            </a:r>
            <a:r>
              <a:rPr lang="ko" sz="1837">
                <a:solidFill>
                  <a:schemeClr val="dk2"/>
                </a:solidFill>
              </a:rPr>
              <a:t>: 1}</a:t>
            </a:r>
            <a:endParaRPr sz="1837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37">
                <a:solidFill>
                  <a:schemeClr val="dk2"/>
                </a:solidFill>
              </a:rPr>
              <a:t>재찬  = {</a:t>
            </a:r>
            <a:r>
              <a:rPr lang="ko" sz="1837">
                <a:solidFill>
                  <a:srgbClr val="E69138"/>
                </a:solidFill>
              </a:rPr>
              <a:t>영화2</a:t>
            </a:r>
            <a:r>
              <a:rPr lang="ko" sz="1837">
                <a:solidFill>
                  <a:schemeClr val="dk2"/>
                </a:solidFill>
              </a:rPr>
              <a:t>: 5, </a:t>
            </a:r>
            <a:r>
              <a:rPr lang="ko" sz="1837">
                <a:solidFill>
                  <a:srgbClr val="009202"/>
                </a:solidFill>
              </a:rPr>
              <a:t>영화3</a:t>
            </a:r>
            <a:r>
              <a:rPr lang="ko" sz="1837">
                <a:solidFill>
                  <a:schemeClr val="dk2"/>
                </a:solidFill>
              </a:rPr>
              <a:t>: 2}</a:t>
            </a:r>
            <a:endParaRPr sz="1837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37">
                <a:solidFill>
                  <a:schemeClr val="dk2"/>
                </a:solidFill>
              </a:rPr>
              <a:t>태환  = {</a:t>
            </a:r>
            <a:r>
              <a:rPr lang="ko" sz="1837">
                <a:solidFill>
                  <a:srgbClr val="CC0000"/>
                </a:solidFill>
              </a:rPr>
              <a:t>영화1</a:t>
            </a:r>
            <a:r>
              <a:rPr lang="ko" sz="1837">
                <a:solidFill>
                  <a:schemeClr val="dk2"/>
                </a:solidFill>
              </a:rPr>
              <a:t>: 3.5, </a:t>
            </a:r>
            <a:r>
              <a:rPr lang="ko" sz="1837">
                <a:solidFill>
                  <a:srgbClr val="E69138"/>
                </a:solidFill>
              </a:rPr>
              <a:t>영화2</a:t>
            </a:r>
            <a:r>
              <a:rPr lang="ko" sz="1837">
                <a:solidFill>
                  <a:schemeClr val="dk2"/>
                </a:solidFill>
              </a:rPr>
              <a:t>: 4, </a:t>
            </a:r>
            <a:r>
              <a:rPr lang="ko" sz="1837">
                <a:solidFill>
                  <a:srgbClr val="009202"/>
                </a:solidFill>
              </a:rPr>
              <a:t>영화3</a:t>
            </a:r>
            <a:r>
              <a:rPr lang="ko" sz="1837">
                <a:solidFill>
                  <a:schemeClr val="dk2"/>
                </a:solidFill>
              </a:rPr>
              <a:t>: 5}</a:t>
            </a:r>
            <a:endParaRPr sz="1837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165" name="Google Shape;165;p25"/>
          <p:cNvGraphicFramePr/>
          <p:nvPr/>
        </p:nvGraphicFramePr>
        <p:xfrm>
          <a:off x="4915025" y="175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909425"/>
                <a:gridCol w="909425"/>
                <a:gridCol w="909425"/>
                <a:gridCol w="909425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CC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CC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E69138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E69138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009202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009202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현서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동영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재찬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sng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태환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66" name="Google Shape;166;p25"/>
          <p:cNvSpPr txBox="1"/>
          <p:nvPr/>
        </p:nvSpPr>
        <p:spPr>
          <a:xfrm>
            <a:off x="6013950" y="3238025"/>
            <a:ext cx="48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100" u="sng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?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</a:t>
            </a:r>
            <a:r>
              <a:rPr lang="ko"/>
              <a:t>템 소개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ko">
                <a:solidFill>
                  <a:schemeClr val="dk1"/>
                </a:solidFill>
              </a:rPr>
              <a:t>KNN (K-Nearest Neighbors)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" sz="1800">
                <a:solidFill>
                  <a:srgbClr val="990000"/>
                </a:solidFill>
              </a:rPr>
              <a:t>유저</a:t>
            </a:r>
            <a:r>
              <a:rPr lang="ko" sz="1800">
                <a:solidFill>
                  <a:schemeClr val="dk1"/>
                </a:solidFill>
              </a:rPr>
              <a:t>끼리 </a:t>
            </a:r>
            <a:r>
              <a:rPr lang="ko" sz="1800">
                <a:solidFill>
                  <a:srgbClr val="990000"/>
                </a:solidFill>
              </a:rPr>
              <a:t>협업</a:t>
            </a:r>
            <a:r>
              <a:rPr lang="ko" sz="1800">
                <a:solidFill>
                  <a:schemeClr val="dk1"/>
                </a:solidFill>
              </a:rPr>
              <a:t>해서 </a:t>
            </a:r>
            <a:r>
              <a:rPr lang="ko" sz="1800">
                <a:solidFill>
                  <a:srgbClr val="990000"/>
                </a:solidFill>
              </a:rPr>
              <a:t>빈값</a:t>
            </a:r>
            <a:r>
              <a:rPr lang="ko" sz="1800">
                <a:solidFill>
                  <a:schemeClr val="dk1"/>
                </a:solidFill>
              </a:rPr>
              <a:t>을 찾자</a:t>
            </a:r>
            <a:endParaRPr sz="1800"/>
          </a:p>
        </p:txBody>
      </p:sp>
      <p:sp>
        <p:nvSpPr>
          <p:cNvPr id="173" name="Google Shape;173;p26"/>
          <p:cNvSpPr txBox="1"/>
          <p:nvPr>
            <p:ph idx="2" type="body"/>
          </p:nvPr>
        </p:nvSpPr>
        <p:spPr>
          <a:xfrm>
            <a:off x="3879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협업 필터링(Collaborative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4" name="Google Shape;174;p26"/>
          <p:cNvGraphicFramePr/>
          <p:nvPr/>
        </p:nvGraphicFramePr>
        <p:xfrm>
          <a:off x="373025" y="2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909425"/>
                <a:gridCol w="909425"/>
                <a:gridCol w="909425"/>
                <a:gridCol w="909425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현서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동영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재찬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u="sng">
                          <a:solidFill>
                            <a:srgbClr val="99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?</a:t>
                      </a:r>
                      <a:endParaRPr sz="1600" u="sng">
                        <a:solidFill>
                          <a:srgbClr val="99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태환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75" name="Google Shape;175;p26"/>
          <p:cNvSpPr txBox="1"/>
          <p:nvPr/>
        </p:nvSpPr>
        <p:spPr>
          <a:xfrm>
            <a:off x="4570075" y="2371925"/>
            <a:ext cx="3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76" name="Google Shape;176;p26"/>
          <p:cNvGraphicFramePr/>
          <p:nvPr/>
        </p:nvGraphicFramePr>
        <p:xfrm>
          <a:off x="4852225" y="2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909425"/>
                <a:gridCol w="909425"/>
                <a:gridCol w="909425"/>
                <a:gridCol w="909425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현서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동영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재찬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sng">
                        <a:solidFill>
                          <a:srgbClr val="EB8D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태환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ko">
                <a:solidFill>
                  <a:schemeClr val="dk1"/>
                </a:solidFill>
              </a:rPr>
              <a:t>KNN (K-Nearest Neighbors)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" sz="1800">
                <a:solidFill>
                  <a:srgbClr val="990000"/>
                </a:solidFill>
              </a:rPr>
              <a:t>유저</a:t>
            </a:r>
            <a:r>
              <a:rPr lang="ko" sz="1800">
                <a:solidFill>
                  <a:schemeClr val="dk1"/>
                </a:solidFill>
              </a:rPr>
              <a:t>끼리 </a:t>
            </a:r>
            <a:r>
              <a:rPr lang="ko" sz="1800">
                <a:solidFill>
                  <a:srgbClr val="990000"/>
                </a:solidFill>
              </a:rPr>
              <a:t>협업</a:t>
            </a:r>
            <a:r>
              <a:rPr lang="ko" sz="1800">
                <a:solidFill>
                  <a:schemeClr val="dk1"/>
                </a:solidFill>
              </a:rPr>
              <a:t>해서 </a:t>
            </a:r>
            <a:r>
              <a:rPr lang="ko" sz="1800">
                <a:solidFill>
                  <a:srgbClr val="990000"/>
                </a:solidFill>
              </a:rPr>
              <a:t>빈값</a:t>
            </a:r>
            <a:r>
              <a:rPr lang="ko" sz="1800">
                <a:solidFill>
                  <a:schemeClr val="dk1"/>
                </a:solidFill>
              </a:rPr>
              <a:t>을 찾자 : 비슷</a:t>
            </a:r>
            <a:r>
              <a:rPr lang="ko" sz="1800">
                <a:solidFill>
                  <a:schemeClr val="dk1"/>
                </a:solidFill>
              </a:rPr>
              <a:t>한 값들을 갖는 유저를 찾고</a:t>
            </a:r>
            <a:endParaRPr sz="1800"/>
          </a:p>
        </p:txBody>
      </p:sp>
      <p:sp>
        <p:nvSpPr>
          <p:cNvPr id="183" name="Google Shape;183;p27"/>
          <p:cNvSpPr txBox="1"/>
          <p:nvPr>
            <p:ph idx="2" type="body"/>
          </p:nvPr>
        </p:nvSpPr>
        <p:spPr>
          <a:xfrm>
            <a:off x="3879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협업 필터링(Collaborative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4" name="Google Shape;184;p27"/>
          <p:cNvGraphicFramePr/>
          <p:nvPr/>
        </p:nvGraphicFramePr>
        <p:xfrm>
          <a:off x="373025" y="2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909425"/>
                <a:gridCol w="909425"/>
                <a:gridCol w="909425"/>
                <a:gridCol w="909425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현서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동영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재찬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u="sng">
                          <a:solidFill>
                            <a:srgbClr val="99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?</a:t>
                      </a:r>
                      <a:endParaRPr sz="1600" u="sng">
                        <a:solidFill>
                          <a:srgbClr val="99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태환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85" name="Google Shape;185;p27"/>
          <p:cNvSpPr txBox="1"/>
          <p:nvPr/>
        </p:nvSpPr>
        <p:spPr>
          <a:xfrm>
            <a:off x="4570075" y="2371925"/>
            <a:ext cx="3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86" name="Google Shape;186;p27"/>
          <p:cNvGraphicFramePr/>
          <p:nvPr/>
        </p:nvGraphicFramePr>
        <p:xfrm>
          <a:off x="4852225" y="2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909425"/>
                <a:gridCol w="909425"/>
                <a:gridCol w="909425"/>
                <a:gridCol w="909425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현서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동영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재찬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sng">
                        <a:solidFill>
                          <a:srgbClr val="EB8D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태환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pSp>
        <p:nvGrpSpPr>
          <p:cNvPr id="187" name="Google Shape;187;p27"/>
          <p:cNvGrpSpPr/>
          <p:nvPr/>
        </p:nvGrpSpPr>
        <p:grpSpPr>
          <a:xfrm>
            <a:off x="2350300" y="2806350"/>
            <a:ext cx="1498600" cy="1425050"/>
            <a:chOff x="2350300" y="2806350"/>
            <a:chExt cx="1498600" cy="1425050"/>
          </a:xfrm>
        </p:grpSpPr>
        <p:sp>
          <p:nvSpPr>
            <p:cNvPr id="188" name="Google Shape;188;p27"/>
            <p:cNvSpPr/>
            <p:nvPr/>
          </p:nvSpPr>
          <p:spPr>
            <a:xfrm>
              <a:off x="2350300" y="2806350"/>
              <a:ext cx="1498500" cy="412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2350400" y="3818900"/>
              <a:ext cx="1498500" cy="412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B8D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ko">
                <a:solidFill>
                  <a:schemeClr val="dk1"/>
                </a:solidFill>
              </a:rPr>
              <a:t>KNN (K-Nearest Neighbors)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" sz="1800">
                <a:solidFill>
                  <a:srgbClr val="990000"/>
                </a:solidFill>
              </a:rPr>
              <a:t>유저</a:t>
            </a:r>
            <a:r>
              <a:rPr lang="ko" sz="1800">
                <a:solidFill>
                  <a:schemeClr val="dk1"/>
                </a:solidFill>
              </a:rPr>
              <a:t>끼리 </a:t>
            </a:r>
            <a:r>
              <a:rPr lang="ko" sz="1800">
                <a:solidFill>
                  <a:srgbClr val="990000"/>
                </a:solidFill>
              </a:rPr>
              <a:t>협업</a:t>
            </a:r>
            <a:r>
              <a:rPr lang="ko" sz="1800">
                <a:solidFill>
                  <a:schemeClr val="dk1"/>
                </a:solidFill>
              </a:rPr>
              <a:t>해서 </a:t>
            </a:r>
            <a:r>
              <a:rPr lang="ko" sz="1800">
                <a:solidFill>
                  <a:srgbClr val="990000"/>
                </a:solidFill>
              </a:rPr>
              <a:t>빈값</a:t>
            </a:r>
            <a:r>
              <a:rPr lang="ko" sz="1800">
                <a:solidFill>
                  <a:schemeClr val="dk1"/>
                </a:solidFill>
              </a:rPr>
              <a:t>을 찾자 : 비슷</a:t>
            </a:r>
            <a:r>
              <a:rPr lang="ko" sz="1800">
                <a:solidFill>
                  <a:schemeClr val="dk1"/>
                </a:solidFill>
              </a:rPr>
              <a:t>한 유저는 비슷한 값을 가질거라 유추</a:t>
            </a:r>
            <a:endParaRPr sz="1800"/>
          </a:p>
        </p:txBody>
      </p:sp>
      <p:sp>
        <p:nvSpPr>
          <p:cNvPr id="196" name="Google Shape;196;p28"/>
          <p:cNvSpPr txBox="1"/>
          <p:nvPr>
            <p:ph idx="2" type="body"/>
          </p:nvPr>
        </p:nvSpPr>
        <p:spPr>
          <a:xfrm>
            <a:off x="3879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협업 필터링(Collaborative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7" name="Google Shape;197;p28"/>
          <p:cNvGraphicFramePr/>
          <p:nvPr/>
        </p:nvGraphicFramePr>
        <p:xfrm>
          <a:off x="373025" y="2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909425"/>
                <a:gridCol w="909425"/>
                <a:gridCol w="909425"/>
                <a:gridCol w="909425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현서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동영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재찬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u="sng">
                          <a:solidFill>
                            <a:srgbClr val="99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?</a:t>
                      </a:r>
                      <a:endParaRPr sz="1600" u="sng">
                        <a:solidFill>
                          <a:srgbClr val="99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태환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98" name="Google Shape;198;p28"/>
          <p:cNvSpPr txBox="1"/>
          <p:nvPr/>
        </p:nvSpPr>
        <p:spPr>
          <a:xfrm>
            <a:off x="4570075" y="2371925"/>
            <a:ext cx="3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99" name="Google Shape;199;p28"/>
          <p:cNvGraphicFramePr/>
          <p:nvPr/>
        </p:nvGraphicFramePr>
        <p:xfrm>
          <a:off x="4852225" y="2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909425"/>
                <a:gridCol w="909425"/>
                <a:gridCol w="909425"/>
                <a:gridCol w="909425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현서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동영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재찬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sng">
                        <a:solidFill>
                          <a:srgbClr val="EB8D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태환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00" name="Google Shape;200;p28"/>
          <p:cNvSpPr txBox="1"/>
          <p:nvPr/>
        </p:nvSpPr>
        <p:spPr>
          <a:xfrm>
            <a:off x="5845300" y="3763400"/>
            <a:ext cx="69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100" u="sng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4~5</a:t>
            </a:r>
            <a:endParaRPr>
              <a:solidFill>
                <a:srgbClr val="99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01" name="Google Shape;201;p28"/>
          <p:cNvGrpSpPr/>
          <p:nvPr/>
        </p:nvGrpSpPr>
        <p:grpSpPr>
          <a:xfrm>
            <a:off x="2350300" y="2806350"/>
            <a:ext cx="1498600" cy="1425050"/>
            <a:chOff x="2350300" y="2806350"/>
            <a:chExt cx="1498600" cy="1425050"/>
          </a:xfrm>
        </p:grpSpPr>
        <p:sp>
          <p:nvSpPr>
            <p:cNvPr id="202" name="Google Shape;202;p28"/>
            <p:cNvSpPr/>
            <p:nvPr/>
          </p:nvSpPr>
          <p:spPr>
            <a:xfrm>
              <a:off x="2350300" y="2806350"/>
              <a:ext cx="1498500" cy="412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2350400" y="3818900"/>
              <a:ext cx="1498500" cy="412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B8D00"/>
                </a:solidFill>
              </a:endParaRPr>
            </a:p>
          </p:txBody>
        </p:sp>
      </p:grpSp>
      <p:grpSp>
        <p:nvGrpSpPr>
          <p:cNvPr id="204" name="Google Shape;204;p28"/>
          <p:cNvGrpSpPr/>
          <p:nvPr/>
        </p:nvGrpSpPr>
        <p:grpSpPr>
          <a:xfrm>
            <a:off x="1403400" y="2806350"/>
            <a:ext cx="618000" cy="1425050"/>
            <a:chOff x="1403400" y="2806350"/>
            <a:chExt cx="618000" cy="1425050"/>
          </a:xfrm>
        </p:grpSpPr>
        <p:sp>
          <p:nvSpPr>
            <p:cNvPr id="205" name="Google Shape;205;p28"/>
            <p:cNvSpPr/>
            <p:nvPr/>
          </p:nvSpPr>
          <p:spPr>
            <a:xfrm>
              <a:off x="1403400" y="2806350"/>
              <a:ext cx="618000" cy="412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1403400" y="3818900"/>
              <a:ext cx="618000" cy="412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</a:t>
            </a:r>
            <a:r>
              <a:rPr lang="ko"/>
              <a:t>실습</a:t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311700" y="1377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KNN 실습 코드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9"/>
          <p:cNvSpPr txBox="1"/>
          <p:nvPr>
            <p:ph idx="2" type="body"/>
          </p:nvPr>
        </p:nvSpPr>
        <p:spPr>
          <a:xfrm>
            <a:off x="3879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협업 필터링(Collaborative Filtering)</a:t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0" y="2044038"/>
            <a:ext cx="4916901" cy="20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829575" y="2692300"/>
            <a:ext cx="1483800" cy="22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4095900" y="2658550"/>
            <a:ext cx="918000" cy="28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217" name="Google Shape;217;p29"/>
          <p:cNvGrpSpPr/>
          <p:nvPr/>
        </p:nvGrpSpPr>
        <p:grpSpPr>
          <a:xfrm>
            <a:off x="5118625" y="2044025"/>
            <a:ext cx="3922300" cy="2931050"/>
            <a:chOff x="5221700" y="2142175"/>
            <a:chExt cx="3922300" cy="2931050"/>
          </a:xfrm>
        </p:grpSpPr>
        <p:pic>
          <p:nvPicPr>
            <p:cNvPr id="218" name="Google Shape;21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1700" y="2142175"/>
              <a:ext cx="3922300" cy="293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9"/>
            <p:cNvSpPr/>
            <p:nvPr/>
          </p:nvSpPr>
          <p:spPr>
            <a:xfrm>
              <a:off x="5631925" y="3444675"/>
              <a:ext cx="2178900" cy="395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225" name="Google Shape;225;p30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협업 필터링(Collaborati</a:t>
            </a:r>
            <a:r>
              <a:rPr lang="ko"/>
              <a:t>ve Filtering)</a:t>
            </a:r>
            <a:endParaRPr/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285850" y="215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713025"/>
                <a:gridCol w="713025"/>
                <a:gridCol w="713025"/>
                <a:gridCol w="713025"/>
              </a:tblGrid>
              <a:tr h="7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현서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동영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재찬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u="sng">
                          <a:solidFill>
                            <a:srgbClr val="EB8D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?</a:t>
                      </a:r>
                      <a:endParaRPr sz="1600" u="sng">
                        <a:solidFill>
                          <a:srgbClr val="EB8D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태환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735" y="237125"/>
            <a:ext cx="2542424" cy="14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950" y="2567975"/>
            <a:ext cx="2852100" cy="183414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Matrix Factorization 기반 협업 필터링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" sz="1500">
                <a:solidFill>
                  <a:schemeClr val="dk1"/>
                </a:solidFill>
              </a:rPr>
              <a:t>SVD, SGD, ALS : 여러 매트릭스로 나눈 후 다시 합친다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235" name="Google Shape;235;p31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협업 필터링(Collaborative Filtering)</a:t>
            </a:r>
            <a:endParaRPr/>
          </a:p>
        </p:txBody>
      </p:sp>
      <p:graphicFrame>
        <p:nvGraphicFramePr>
          <p:cNvPr id="236" name="Google Shape;236;p31"/>
          <p:cNvGraphicFramePr/>
          <p:nvPr/>
        </p:nvGraphicFramePr>
        <p:xfrm>
          <a:off x="285850" y="215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713025"/>
                <a:gridCol w="713025"/>
                <a:gridCol w="713025"/>
                <a:gridCol w="713025"/>
              </a:tblGrid>
              <a:tr h="7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현서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동영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재찬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u="sng">
                          <a:solidFill>
                            <a:srgbClr val="EB8D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?</a:t>
                      </a:r>
                      <a:endParaRPr sz="1600" u="sng">
                        <a:solidFill>
                          <a:srgbClr val="EB8D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태환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735" y="237125"/>
            <a:ext cx="2542424" cy="148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31"/>
          <p:cNvGrpSpPr/>
          <p:nvPr/>
        </p:nvGrpSpPr>
        <p:grpSpPr>
          <a:xfrm>
            <a:off x="3137950" y="2567975"/>
            <a:ext cx="2852100" cy="1834142"/>
            <a:chOff x="3269925" y="2829425"/>
            <a:chExt cx="2852100" cy="1834142"/>
          </a:xfrm>
        </p:grpSpPr>
        <p:pic>
          <p:nvPicPr>
            <p:cNvPr id="239" name="Google Shape;23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9925" y="2829425"/>
              <a:ext cx="2852100" cy="18341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0" name="Google Shape;240;p31"/>
            <p:cNvCxnSpPr/>
            <p:nvPr/>
          </p:nvCxnSpPr>
          <p:spPr>
            <a:xfrm>
              <a:off x="3430275" y="3746500"/>
              <a:ext cx="2531400" cy="0"/>
            </a:xfrm>
            <a:prstGeom prst="straightConnector1">
              <a:avLst/>
            </a:prstGeom>
            <a:noFill/>
            <a:ln cap="flat" cmpd="sng" w="76200">
              <a:solidFill>
                <a:srgbClr val="EB8D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Matrix Factorization 기반 협업 필터링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" sz="1500">
                <a:solidFill>
                  <a:schemeClr val="dk1"/>
                </a:solidFill>
              </a:rPr>
              <a:t>SVD, SGD, ALS : 여러 매트릭스로 나눈 후 다시 합친다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247" name="Google Shape;247;p32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협업 필터링(Collaborative Filtering)</a:t>
            </a:r>
            <a:endParaRPr/>
          </a:p>
        </p:txBody>
      </p:sp>
      <p:graphicFrame>
        <p:nvGraphicFramePr>
          <p:cNvPr id="248" name="Google Shape;248;p32"/>
          <p:cNvGraphicFramePr/>
          <p:nvPr/>
        </p:nvGraphicFramePr>
        <p:xfrm>
          <a:off x="285850" y="215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713025"/>
                <a:gridCol w="713025"/>
                <a:gridCol w="713025"/>
                <a:gridCol w="713025"/>
              </a:tblGrid>
              <a:tr h="7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현서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동영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재찬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u="sng">
                          <a:solidFill>
                            <a:srgbClr val="EB8D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?</a:t>
                      </a:r>
                      <a:endParaRPr sz="1600" u="sng">
                        <a:solidFill>
                          <a:srgbClr val="EB8D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태환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49" name="Google Shape;249;p32"/>
          <p:cNvGraphicFramePr/>
          <p:nvPr/>
        </p:nvGraphicFramePr>
        <p:xfrm>
          <a:off x="6063300" y="215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713025"/>
                <a:gridCol w="713025"/>
                <a:gridCol w="713025"/>
                <a:gridCol w="713025"/>
              </a:tblGrid>
              <a:tr h="7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현서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동영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재찬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u="sng">
                          <a:solidFill>
                            <a:srgbClr val="EB8D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4~5</a:t>
                      </a:r>
                      <a:endParaRPr sz="1600" u="sng">
                        <a:solidFill>
                          <a:srgbClr val="EB8D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태환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735" y="237125"/>
            <a:ext cx="2542424" cy="148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2"/>
          <p:cNvGrpSpPr/>
          <p:nvPr/>
        </p:nvGrpSpPr>
        <p:grpSpPr>
          <a:xfrm>
            <a:off x="3137950" y="2567975"/>
            <a:ext cx="2852100" cy="1834142"/>
            <a:chOff x="3269925" y="2829425"/>
            <a:chExt cx="2852100" cy="1834142"/>
          </a:xfrm>
        </p:grpSpPr>
        <p:pic>
          <p:nvPicPr>
            <p:cNvPr id="252" name="Google Shape;25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9925" y="2829425"/>
              <a:ext cx="2852100" cy="18341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3" name="Google Shape;253;p32"/>
            <p:cNvCxnSpPr/>
            <p:nvPr/>
          </p:nvCxnSpPr>
          <p:spPr>
            <a:xfrm>
              <a:off x="3430275" y="3746500"/>
              <a:ext cx="2531400" cy="0"/>
            </a:xfrm>
            <a:prstGeom prst="straightConnector1">
              <a:avLst/>
            </a:prstGeom>
            <a:noFill/>
            <a:ln cap="flat" cmpd="sng" w="76200">
              <a:solidFill>
                <a:srgbClr val="EB8D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Matrix Factorization 기반 협업 필터링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" sz="1500">
                <a:solidFill>
                  <a:schemeClr val="dk1"/>
                </a:solidFill>
              </a:rPr>
              <a:t>SVD, SGD, ALS : 여러 매트릭스로 나눈 후 다시 합친다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95125"/>
            <a:ext cx="8520600" cy="3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ko">
                <a:solidFill>
                  <a:schemeClr val="dk1"/>
                </a:solidFill>
              </a:rPr>
              <a:t>개요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ko">
                <a:solidFill>
                  <a:schemeClr val="dk1"/>
                </a:solidFill>
              </a:rPr>
              <a:t>데이터 소개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ko">
                <a:solidFill>
                  <a:schemeClr val="dk1"/>
                </a:solidFill>
              </a:rPr>
              <a:t>추천시스템 소개 및 실습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협업 필터링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컨텐츠 기반 필터링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딥러닝 기반 추천 시스템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ko">
                <a:solidFill>
                  <a:schemeClr val="dk1"/>
                </a:solidFill>
              </a:rPr>
              <a:t>마무리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SVD를 사용하여 협업 필터링 실습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 b="50833" l="0" r="0" t="0"/>
          <a:stretch/>
        </p:blipFill>
        <p:spPr>
          <a:xfrm>
            <a:off x="311700" y="1699438"/>
            <a:ext cx="4468500" cy="143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</a:t>
            </a:r>
            <a:r>
              <a:rPr lang="ko"/>
              <a:t>실습</a:t>
            </a:r>
            <a:endParaRPr/>
          </a:p>
        </p:txBody>
      </p:sp>
      <p:sp>
        <p:nvSpPr>
          <p:cNvPr id="262" name="Google Shape;262;p33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협업 필터링(Collaborative Filtering)</a:t>
            </a:r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300" y="1699450"/>
            <a:ext cx="4146250" cy="2973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3"/>
          <p:cNvGrpSpPr/>
          <p:nvPr/>
        </p:nvGrpSpPr>
        <p:grpSpPr>
          <a:xfrm>
            <a:off x="6618983" y="3111819"/>
            <a:ext cx="750411" cy="1648180"/>
            <a:chOff x="6430775" y="3224825"/>
            <a:chExt cx="829550" cy="1863825"/>
          </a:xfrm>
        </p:grpSpPr>
        <p:sp>
          <p:nvSpPr>
            <p:cNvPr id="265" name="Google Shape;265;p33"/>
            <p:cNvSpPr txBox="1"/>
            <p:nvPr/>
          </p:nvSpPr>
          <p:spPr>
            <a:xfrm>
              <a:off x="6478225" y="3224825"/>
              <a:ext cx="7821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0.1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66" name="Google Shape;266;p33"/>
            <p:cNvSpPr txBox="1"/>
            <p:nvPr/>
          </p:nvSpPr>
          <p:spPr>
            <a:xfrm>
              <a:off x="6430775" y="3740700"/>
              <a:ext cx="7821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0.3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67" name="Google Shape;267;p33"/>
            <p:cNvSpPr txBox="1"/>
            <p:nvPr/>
          </p:nvSpPr>
          <p:spPr>
            <a:xfrm>
              <a:off x="6478225" y="4205875"/>
              <a:ext cx="7821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0.0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68" name="Google Shape;268;p33"/>
            <p:cNvSpPr txBox="1"/>
            <p:nvPr/>
          </p:nvSpPr>
          <p:spPr>
            <a:xfrm>
              <a:off x="6430775" y="4671050"/>
              <a:ext cx="7821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0.1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</a:t>
            </a:r>
            <a:r>
              <a:rPr lang="ko"/>
              <a:t>실습</a:t>
            </a:r>
            <a:endParaRPr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SVD를 사용하여 협업 필터링 실습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34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협업 필터링(Collaborative Filtering)</a:t>
            </a:r>
            <a:endParaRPr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300" y="1699450"/>
            <a:ext cx="4146250" cy="2973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34"/>
          <p:cNvGrpSpPr/>
          <p:nvPr/>
        </p:nvGrpSpPr>
        <p:grpSpPr>
          <a:xfrm>
            <a:off x="6618983" y="3111819"/>
            <a:ext cx="750411" cy="1648180"/>
            <a:chOff x="6430775" y="3224825"/>
            <a:chExt cx="829550" cy="1863825"/>
          </a:xfrm>
        </p:grpSpPr>
        <p:sp>
          <p:nvSpPr>
            <p:cNvPr id="278" name="Google Shape;278;p34"/>
            <p:cNvSpPr txBox="1"/>
            <p:nvPr/>
          </p:nvSpPr>
          <p:spPr>
            <a:xfrm>
              <a:off x="6478225" y="3224825"/>
              <a:ext cx="7821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0.1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79" name="Google Shape;279;p34"/>
            <p:cNvSpPr txBox="1"/>
            <p:nvPr/>
          </p:nvSpPr>
          <p:spPr>
            <a:xfrm>
              <a:off x="6430775" y="3740700"/>
              <a:ext cx="7821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0.3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80" name="Google Shape;280;p34"/>
            <p:cNvSpPr txBox="1"/>
            <p:nvPr/>
          </p:nvSpPr>
          <p:spPr>
            <a:xfrm>
              <a:off x="6478225" y="4205875"/>
              <a:ext cx="7821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0.0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81" name="Google Shape;281;p34"/>
            <p:cNvSpPr txBox="1"/>
            <p:nvPr/>
          </p:nvSpPr>
          <p:spPr>
            <a:xfrm>
              <a:off x="6430775" y="4671050"/>
              <a:ext cx="7821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0.1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282" name="Google Shape;282;p34"/>
          <p:cNvGrpSpPr/>
          <p:nvPr/>
        </p:nvGrpSpPr>
        <p:grpSpPr>
          <a:xfrm>
            <a:off x="425600" y="1699482"/>
            <a:ext cx="4146387" cy="3031840"/>
            <a:chOff x="103500" y="1673000"/>
            <a:chExt cx="4423284" cy="3413850"/>
          </a:xfrm>
        </p:grpSpPr>
        <p:pic>
          <p:nvPicPr>
            <p:cNvPr id="283" name="Google Shape;283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500" y="1673000"/>
              <a:ext cx="4423284" cy="330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34"/>
            <p:cNvSpPr txBox="1"/>
            <p:nvPr/>
          </p:nvSpPr>
          <p:spPr>
            <a:xfrm>
              <a:off x="2045750" y="3275525"/>
              <a:ext cx="7821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0.4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85" name="Google Shape;285;p34"/>
            <p:cNvSpPr txBox="1"/>
            <p:nvPr/>
          </p:nvSpPr>
          <p:spPr>
            <a:xfrm>
              <a:off x="2111275" y="3740700"/>
              <a:ext cx="7821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0.1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86" name="Google Shape;286;p34"/>
            <p:cNvSpPr txBox="1"/>
            <p:nvPr/>
          </p:nvSpPr>
          <p:spPr>
            <a:xfrm>
              <a:off x="2111275" y="4205875"/>
              <a:ext cx="7821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0.3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87" name="Google Shape;287;p34"/>
            <p:cNvSpPr txBox="1"/>
            <p:nvPr/>
          </p:nvSpPr>
          <p:spPr>
            <a:xfrm>
              <a:off x="2111275" y="4671050"/>
              <a:ext cx="7821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0.4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87900" y="46167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⇒ </a:t>
            </a:r>
            <a:r>
              <a:rPr lang="ko" sz="1700">
                <a:solidFill>
                  <a:schemeClr val="dk1"/>
                </a:solidFill>
              </a:rPr>
              <a:t>KNN보다 SVD가 예측과 실제 평점간 </a:t>
            </a:r>
            <a:r>
              <a:rPr b="1" lang="ko" sz="1700">
                <a:solidFill>
                  <a:schemeClr val="dk1"/>
                </a:solidFill>
              </a:rPr>
              <a:t>차이가 더 적다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</a:t>
            </a:r>
            <a:r>
              <a:rPr lang="ko"/>
              <a:t>템 실습</a:t>
            </a:r>
            <a:endParaRPr/>
          </a:p>
        </p:txBody>
      </p:sp>
      <p:sp>
        <p:nvSpPr>
          <p:cNvPr id="294" name="Google Shape;294;p35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협업 필터링(Collaborative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225" y="1377651"/>
            <a:ext cx="2909091" cy="29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024" y="1377651"/>
            <a:ext cx="2811750" cy="290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776" y="1377625"/>
            <a:ext cx="2811750" cy="293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5"/>
          <p:cNvGrpSpPr/>
          <p:nvPr/>
        </p:nvGrpSpPr>
        <p:grpSpPr>
          <a:xfrm>
            <a:off x="832200" y="2643713"/>
            <a:ext cx="7975050" cy="601663"/>
            <a:chOff x="832200" y="2947738"/>
            <a:chExt cx="7975050" cy="601663"/>
          </a:xfrm>
        </p:grpSpPr>
        <p:grpSp>
          <p:nvGrpSpPr>
            <p:cNvPr id="299" name="Google Shape;299;p35"/>
            <p:cNvGrpSpPr/>
            <p:nvPr/>
          </p:nvGrpSpPr>
          <p:grpSpPr>
            <a:xfrm>
              <a:off x="832200" y="2947750"/>
              <a:ext cx="2005350" cy="601650"/>
              <a:chOff x="832200" y="2947750"/>
              <a:chExt cx="2005350" cy="601650"/>
            </a:xfrm>
          </p:grpSpPr>
          <p:cxnSp>
            <p:nvCxnSpPr>
              <p:cNvPr id="300" name="Google Shape;300;p35"/>
              <p:cNvCxnSpPr/>
              <p:nvPr/>
            </p:nvCxnSpPr>
            <p:spPr>
              <a:xfrm>
                <a:off x="832200" y="294775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35"/>
              <p:cNvCxnSpPr/>
              <p:nvPr/>
            </p:nvCxnSpPr>
            <p:spPr>
              <a:xfrm>
                <a:off x="832200" y="308010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35"/>
              <p:cNvCxnSpPr/>
              <p:nvPr/>
            </p:nvCxnSpPr>
            <p:spPr>
              <a:xfrm>
                <a:off x="886350" y="3222475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35"/>
              <p:cNvCxnSpPr/>
              <p:nvPr/>
            </p:nvCxnSpPr>
            <p:spPr>
              <a:xfrm>
                <a:off x="886350" y="3535300"/>
                <a:ext cx="1951200" cy="14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04" name="Google Shape;304;p35"/>
            <p:cNvGrpSpPr/>
            <p:nvPr/>
          </p:nvGrpSpPr>
          <p:grpSpPr>
            <a:xfrm>
              <a:off x="3741850" y="2947738"/>
              <a:ext cx="2005350" cy="601650"/>
              <a:chOff x="832200" y="2947750"/>
              <a:chExt cx="2005350" cy="601650"/>
            </a:xfrm>
          </p:grpSpPr>
          <p:cxnSp>
            <p:nvCxnSpPr>
              <p:cNvPr id="305" name="Google Shape;305;p35"/>
              <p:cNvCxnSpPr/>
              <p:nvPr/>
            </p:nvCxnSpPr>
            <p:spPr>
              <a:xfrm>
                <a:off x="832200" y="294775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35"/>
              <p:cNvCxnSpPr/>
              <p:nvPr/>
            </p:nvCxnSpPr>
            <p:spPr>
              <a:xfrm>
                <a:off x="832200" y="308010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35"/>
              <p:cNvCxnSpPr/>
              <p:nvPr/>
            </p:nvCxnSpPr>
            <p:spPr>
              <a:xfrm>
                <a:off x="886350" y="3222475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35"/>
              <p:cNvCxnSpPr/>
              <p:nvPr/>
            </p:nvCxnSpPr>
            <p:spPr>
              <a:xfrm>
                <a:off x="886350" y="3535300"/>
                <a:ext cx="1951200" cy="14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09" name="Google Shape;309;p35"/>
            <p:cNvGrpSpPr/>
            <p:nvPr/>
          </p:nvGrpSpPr>
          <p:grpSpPr>
            <a:xfrm>
              <a:off x="6801900" y="2947738"/>
              <a:ext cx="2005350" cy="601650"/>
              <a:chOff x="832200" y="2947750"/>
              <a:chExt cx="2005350" cy="601650"/>
            </a:xfrm>
          </p:grpSpPr>
          <p:cxnSp>
            <p:nvCxnSpPr>
              <p:cNvPr id="310" name="Google Shape;310;p35"/>
              <p:cNvCxnSpPr/>
              <p:nvPr/>
            </p:nvCxnSpPr>
            <p:spPr>
              <a:xfrm>
                <a:off x="832200" y="294775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1" name="Google Shape;311;p35"/>
              <p:cNvCxnSpPr/>
              <p:nvPr/>
            </p:nvCxnSpPr>
            <p:spPr>
              <a:xfrm>
                <a:off x="832200" y="308010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35"/>
              <p:cNvCxnSpPr/>
              <p:nvPr/>
            </p:nvCxnSpPr>
            <p:spPr>
              <a:xfrm>
                <a:off x="886350" y="3222475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3" name="Google Shape;313;p35"/>
              <p:cNvCxnSpPr/>
              <p:nvPr/>
            </p:nvCxnSpPr>
            <p:spPr>
              <a:xfrm>
                <a:off x="886350" y="3535300"/>
                <a:ext cx="1951200" cy="14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14" name="Google Shape;314;p35"/>
          <p:cNvSpPr txBox="1"/>
          <p:nvPr>
            <p:ph idx="1" type="body"/>
          </p:nvPr>
        </p:nvSpPr>
        <p:spPr>
          <a:xfrm>
            <a:off x="311700" y="43801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⇒ </a:t>
            </a:r>
            <a:r>
              <a:rPr b="1" lang="ko"/>
              <a:t>히어로물</a:t>
            </a:r>
            <a:r>
              <a:rPr lang="ko"/>
              <a:t>을 좋</a:t>
            </a:r>
            <a:r>
              <a:rPr lang="ko"/>
              <a:t>게 평가한 유저가 있다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</a:t>
            </a:r>
            <a:r>
              <a:rPr lang="ko"/>
              <a:t>실습</a:t>
            </a:r>
            <a:endParaRPr/>
          </a:p>
        </p:txBody>
      </p:sp>
      <p:sp>
        <p:nvSpPr>
          <p:cNvPr id="320" name="Google Shape;320;p36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협업 필터링(Collaborative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225" y="1377651"/>
            <a:ext cx="2909091" cy="29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024" y="1377651"/>
            <a:ext cx="2811750" cy="290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776" y="1377625"/>
            <a:ext cx="2811750" cy="293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6"/>
          <p:cNvGrpSpPr/>
          <p:nvPr/>
        </p:nvGrpSpPr>
        <p:grpSpPr>
          <a:xfrm>
            <a:off x="832200" y="2643713"/>
            <a:ext cx="7975050" cy="601663"/>
            <a:chOff x="832200" y="2947738"/>
            <a:chExt cx="7975050" cy="601663"/>
          </a:xfrm>
        </p:grpSpPr>
        <p:grpSp>
          <p:nvGrpSpPr>
            <p:cNvPr id="325" name="Google Shape;325;p36"/>
            <p:cNvGrpSpPr/>
            <p:nvPr/>
          </p:nvGrpSpPr>
          <p:grpSpPr>
            <a:xfrm>
              <a:off x="832200" y="2947750"/>
              <a:ext cx="2005350" cy="601650"/>
              <a:chOff x="832200" y="2947750"/>
              <a:chExt cx="2005350" cy="601650"/>
            </a:xfrm>
          </p:grpSpPr>
          <p:cxnSp>
            <p:nvCxnSpPr>
              <p:cNvPr id="326" name="Google Shape;326;p36"/>
              <p:cNvCxnSpPr/>
              <p:nvPr/>
            </p:nvCxnSpPr>
            <p:spPr>
              <a:xfrm>
                <a:off x="832200" y="294775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36"/>
              <p:cNvCxnSpPr/>
              <p:nvPr/>
            </p:nvCxnSpPr>
            <p:spPr>
              <a:xfrm>
                <a:off x="832200" y="308010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8" name="Google Shape;328;p36"/>
              <p:cNvCxnSpPr/>
              <p:nvPr/>
            </p:nvCxnSpPr>
            <p:spPr>
              <a:xfrm>
                <a:off x="886350" y="3222475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Google Shape;329;p36"/>
              <p:cNvCxnSpPr/>
              <p:nvPr/>
            </p:nvCxnSpPr>
            <p:spPr>
              <a:xfrm>
                <a:off x="886350" y="3535300"/>
                <a:ext cx="1951200" cy="14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30" name="Google Shape;330;p36"/>
            <p:cNvGrpSpPr/>
            <p:nvPr/>
          </p:nvGrpSpPr>
          <p:grpSpPr>
            <a:xfrm>
              <a:off x="3741850" y="2947738"/>
              <a:ext cx="2005350" cy="601650"/>
              <a:chOff x="832200" y="2947750"/>
              <a:chExt cx="2005350" cy="601650"/>
            </a:xfrm>
          </p:grpSpPr>
          <p:cxnSp>
            <p:nvCxnSpPr>
              <p:cNvPr id="331" name="Google Shape;331;p36"/>
              <p:cNvCxnSpPr/>
              <p:nvPr/>
            </p:nvCxnSpPr>
            <p:spPr>
              <a:xfrm>
                <a:off x="832200" y="294775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36"/>
              <p:cNvCxnSpPr/>
              <p:nvPr/>
            </p:nvCxnSpPr>
            <p:spPr>
              <a:xfrm>
                <a:off x="832200" y="308010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3" name="Google Shape;333;p36"/>
              <p:cNvCxnSpPr/>
              <p:nvPr/>
            </p:nvCxnSpPr>
            <p:spPr>
              <a:xfrm>
                <a:off x="886350" y="3222475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4" name="Google Shape;334;p36"/>
              <p:cNvCxnSpPr/>
              <p:nvPr/>
            </p:nvCxnSpPr>
            <p:spPr>
              <a:xfrm>
                <a:off x="886350" y="3535300"/>
                <a:ext cx="1951200" cy="14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35" name="Google Shape;335;p36"/>
            <p:cNvGrpSpPr/>
            <p:nvPr/>
          </p:nvGrpSpPr>
          <p:grpSpPr>
            <a:xfrm>
              <a:off x="6801900" y="2947738"/>
              <a:ext cx="2005350" cy="601650"/>
              <a:chOff x="832200" y="2947750"/>
              <a:chExt cx="2005350" cy="601650"/>
            </a:xfrm>
          </p:grpSpPr>
          <p:cxnSp>
            <p:nvCxnSpPr>
              <p:cNvPr id="336" name="Google Shape;336;p36"/>
              <p:cNvCxnSpPr/>
              <p:nvPr/>
            </p:nvCxnSpPr>
            <p:spPr>
              <a:xfrm>
                <a:off x="832200" y="294775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36"/>
              <p:cNvCxnSpPr/>
              <p:nvPr/>
            </p:nvCxnSpPr>
            <p:spPr>
              <a:xfrm>
                <a:off x="832200" y="308010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8" name="Google Shape;338;p36"/>
              <p:cNvCxnSpPr/>
              <p:nvPr/>
            </p:nvCxnSpPr>
            <p:spPr>
              <a:xfrm>
                <a:off x="886350" y="3222475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36"/>
              <p:cNvCxnSpPr/>
              <p:nvPr/>
            </p:nvCxnSpPr>
            <p:spPr>
              <a:xfrm>
                <a:off x="886350" y="3535300"/>
                <a:ext cx="1951200" cy="14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40" name="Google Shape;340;p36"/>
          <p:cNvGrpSpPr/>
          <p:nvPr/>
        </p:nvGrpSpPr>
        <p:grpSpPr>
          <a:xfrm>
            <a:off x="886350" y="3776700"/>
            <a:ext cx="7537700" cy="48125"/>
            <a:chOff x="886350" y="4080725"/>
            <a:chExt cx="7537700" cy="48125"/>
          </a:xfrm>
        </p:grpSpPr>
        <p:cxnSp>
          <p:nvCxnSpPr>
            <p:cNvPr id="341" name="Google Shape;341;p36"/>
            <p:cNvCxnSpPr/>
            <p:nvPr/>
          </p:nvCxnSpPr>
          <p:spPr>
            <a:xfrm>
              <a:off x="886350" y="4128850"/>
              <a:ext cx="1680300" cy="0"/>
            </a:xfrm>
            <a:prstGeom prst="straightConnector1">
              <a:avLst/>
            </a:prstGeom>
            <a:noFill/>
            <a:ln cap="flat" cmpd="sng" w="28575">
              <a:solidFill>
                <a:srgbClr val="EB8D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36"/>
            <p:cNvCxnSpPr/>
            <p:nvPr/>
          </p:nvCxnSpPr>
          <p:spPr>
            <a:xfrm>
              <a:off x="6743750" y="4080725"/>
              <a:ext cx="1680300" cy="0"/>
            </a:xfrm>
            <a:prstGeom prst="straightConnector1">
              <a:avLst/>
            </a:prstGeom>
            <a:noFill/>
            <a:ln cap="flat" cmpd="sng" w="28575">
              <a:solidFill>
                <a:srgbClr val="EB8D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3" name="Google Shape;343;p36"/>
          <p:cNvSpPr txBox="1"/>
          <p:nvPr>
            <p:ph idx="1" type="body"/>
          </p:nvPr>
        </p:nvSpPr>
        <p:spPr>
          <a:xfrm>
            <a:off x="311700" y="43801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⇒ </a:t>
            </a:r>
            <a:r>
              <a:rPr lang="ko"/>
              <a:t>이</a:t>
            </a:r>
            <a:r>
              <a:rPr lang="ko"/>
              <a:t>를 통해 </a:t>
            </a:r>
            <a:r>
              <a:rPr b="1" lang="ko"/>
              <a:t>히어로</a:t>
            </a:r>
            <a:r>
              <a:rPr b="1" lang="ko"/>
              <a:t>물</a:t>
            </a:r>
            <a:r>
              <a:rPr lang="ko"/>
              <a:t> 영화를 추천해줬다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</a:t>
            </a:r>
            <a:r>
              <a:rPr lang="ko"/>
              <a:t>실습</a:t>
            </a:r>
            <a:endParaRPr/>
          </a:p>
        </p:txBody>
      </p:sp>
      <p:sp>
        <p:nvSpPr>
          <p:cNvPr id="349" name="Google Shape;349;p37"/>
          <p:cNvSpPr txBox="1"/>
          <p:nvPr>
            <p:ph idx="1" type="body"/>
          </p:nvPr>
        </p:nvSpPr>
        <p:spPr>
          <a:xfrm>
            <a:off x="311700" y="43801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⇒ </a:t>
            </a:r>
            <a:r>
              <a:rPr lang="ko"/>
              <a:t>히어</a:t>
            </a:r>
            <a:r>
              <a:rPr lang="ko"/>
              <a:t>로 물이 아니여도 </a:t>
            </a:r>
            <a:r>
              <a:rPr b="1" lang="ko"/>
              <a:t>영웅적인</a:t>
            </a:r>
            <a:r>
              <a:rPr lang="ko"/>
              <a:t> 모습을 그린 영화를 추천해줬다</a:t>
            </a:r>
            <a:endParaRPr/>
          </a:p>
        </p:txBody>
      </p:sp>
      <p:sp>
        <p:nvSpPr>
          <p:cNvPr id="350" name="Google Shape;350;p37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협업 필터링(Collaborative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225" y="1377651"/>
            <a:ext cx="2909091" cy="29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024" y="1377651"/>
            <a:ext cx="2811750" cy="290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776" y="1377625"/>
            <a:ext cx="2811750" cy="293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7"/>
          <p:cNvGrpSpPr/>
          <p:nvPr/>
        </p:nvGrpSpPr>
        <p:grpSpPr>
          <a:xfrm>
            <a:off x="832200" y="2643713"/>
            <a:ext cx="7975050" cy="601663"/>
            <a:chOff x="832200" y="2947738"/>
            <a:chExt cx="7975050" cy="601663"/>
          </a:xfrm>
        </p:grpSpPr>
        <p:grpSp>
          <p:nvGrpSpPr>
            <p:cNvPr id="355" name="Google Shape;355;p37"/>
            <p:cNvGrpSpPr/>
            <p:nvPr/>
          </p:nvGrpSpPr>
          <p:grpSpPr>
            <a:xfrm>
              <a:off x="832200" y="2947750"/>
              <a:ext cx="2005350" cy="601650"/>
              <a:chOff x="832200" y="2947750"/>
              <a:chExt cx="2005350" cy="601650"/>
            </a:xfrm>
          </p:grpSpPr>
          <p:cxnSp>
            <p:nvCxnSpPr>
              <p:cNvPr id="356" name="Google Shape;356;p37"/>
              <p:cNvCxnSpPr/>
              <p:nvPr/>
            </p:nvCxnSpPr>
            <p:spPr>
              <a:xfrm>
                <a:off x="832200" y="294775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37"/>
              <p:cNvCxnSpPr/>
              <p:nvPr/>
            </p:nvCxnSpPr>
            <p:spPr>
              <a:xfrm>
                <a:off x="832200" y="308010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37"/>
              <p:cNvCxnSpPr/>
              <p:nvPr/>
            </p:nvCxnSpPr>
            <p:spPr>
              <a:xfrm>
                <a:off x="886350" y="3222475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37"/>
              <p:cNvCxnSpPr/>
              <p:nvPr/>
            </p:nvCxnSpPr>
            <p:spPr>
              <a:xfrm>
                <a:off x="886350" y="3535300"/>
                <a:ext cx="1951200" cy="14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60" name="Google Shape;360;p37"/>
            <p:cNvGrpSpPr/>
            <p:nvPr/>
          </p:nvGrpSpPr>
          <p:grpSpPr>
            <a:xfrm>
              <a:off x="3741850" y="2947738"/>
              <a:ext cx="2005350" cy="601650"/>
              <a:chOff x="832200" y="2947750"/>
              <a:chExt cx="2005350" cy="601650"/>
            </a:xfrm>
          </p:grpSpPr>
          <p:cxnSp>
            <p:nvCxnSpPr>
              <p:cNvPr id="361" name="Google Shape;361;p37"/>
              <p:cNvCxnSpPr/>
              <p:nvPr/>
            </p:nvCxnSpPr>
            <p:spPr>
              <a:xfrm>
                <a:off x="832200" y="294775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37"/>
              <p:cNvCxnSpPr/>
              <p:nvPr/>
            </p:nvCxnSpPr>
            <p:spPr>
              <a:xfrm>
                <a:off x="832200" y="308010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37"/>
              <p:cNvCxnSpPr/>
              <p:nvPr/>
            </p:nvCxnSpPr>
            <p:spPr>
              <a:xfrm>
                <a:off x="886350" y="3222475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37"/>
              <p:cNvCxnSpPr/>
              <p:nvPr/>
            </p:nvCxnSpPr>
            <p:spPr>
              <a:xfrm>
                <a:off x="886350" y="3535300"/>
                <a:ext cx="1951200" cy="14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65" name="Google Shape;365;p37"/>
            <p:cNvGrpSpPr/>
            <p:nvPr/>
          </p:nvGrpSpPr>
          <p:grpSpPr>
            <a:xfrm>
              <a:off x="6801900" y="2947738"/>
              <a:ext cx="2005350" cy="601650"/>
              <a:chOff x="832200" y="2947750"/>
              <a:chExt cx="2005350" cy="601650"/>
            </a:xfrm>
          </p:grpSpPr>
          <p:cxnSp>
            <p:nvCxnSpPr>
              <p:cNvPr id="366" name="Google Shape;366;p37"/>
              <p:cNvCxnSpPr/>
              <p:nvPr/>
            </p:nvCxnSpPr>
            <p:spPr>
              <a:xfrm>
                <a:off x="832200" y="294775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37"/>
              <p:cNvCxnSpPr/>
              <p:nvPr/>
            </p:nvCxnSpPr>
            <p:spPr>
              <a:xfrm>
                <a:off x="832200" y="3080100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37"/>
              <p:cNvCxnSpPr/>
              <p:nvPr/>
            </p:nvCxnSpPr>
            <p:spPr>
              <a:xfrm>
                <a:off x="886350" y="3222475"/>
                <a:ext cx="1002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37"/>
              <p:cNvCxnSpPr/>
              <p:nvPr/>
            </p:nvCxnSpPr>
            <p:spPr>
              <a:xfrm>
                <a:off x="886350" y="3535300"/>
                <a:ext cx="1951200" cy="14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70" name="Google Shape;370;p37"/>
          <p:cNvGrpSpPr/>
          <p:nvPr/>
        </p:nvGrpSpPr>
        <p:grpSpPr>
          <a:xfrm>
            <a:off x="842200" y="3656363"/>
            <a:ext cx="7253250" cy="551463"/>
            <a:chOff x="842200" y="3960388"/>
            <a:chExt cx="7253250" cy="551463"/>
          </a:xfrm>
        </p:grpSpPr>
        <p:cxnSp>
          <p:nvCxnSpPr>
            <p:cNvPr id="371" name="Google Shape;371;p37"/>
            <p:cNvCxnSpPr/>
            <p:nvPr/>
          </p:nvCxnSpPr>
          <p:spPr>
            <a:xfrm>
              <a:off x="842200" y="3960400"/>
              <a:ext cx="1113000" cy="0"/>
            </a:xfrm>
            <a:prstGeom prst="straightConnector1">
              <a:avLst/>
            </a:prstGeom>
            <a:noFill/>
            <a:ln cap="flat" cmpd="sng" w="28575">
              <a:solidFill>
                <a:srgbClr val="EB8D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7"/>
            <p:cNvCxnSpPr/>
            <p:nvPr/>
          </p:nvCxnSpPr>
          <p:spPr>
            <a:xfrm>
              <a:off x="3793425" y="3960388"/>
              <a:ext cx="1113000" cy="0"/>
            </a:xfrm>
            <a:prstGeom prst="straightConnector1">
              <a:avLst/>
            </a:prstGeom>
            <a:noFill/>
            <a:ln cap="flat" cmpd="sng" w="28575">
              <a:solidFill>
                <a:srgbClr val="EB8D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37"/>
            <p:cNvCxnSpPr/>
            <p:nvPr/>
          </p:nvCxnSpPr>
          <p:spPr>
            <a:xfrm>
              <a:off x="6878050" y="3960400"/>
              <a:ext cx="1217400" cy="0"/>
            </a:xfrm>
            <a:prstGeom prst="straightConnector1">
              <a:avLst/>
            </a:prstGeom>
            <a:noFill/>
            <a:ln cap="flat" cmpd="sng" w="28575">
              <a:solidFill>
                <a:srgbClr val="EB8D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7"/>
            <p:cNvCxnSpPr/>
            <p:nvPr/>
          </p:nvCxnSpPr>
          <p:spPr>
            <a:xfrm>
              <a:off x="6813875" y="4367475"/>
              <a:ext cx="1113000" cy="0"/>
            </a:xfrm>
            <a:prstGeom prst="straightConnector1">
              <a:avLst/>
            </a:prstGeom>
            <a:noFill/>
            <a:ln cap="flat" cmpd="sng" w="28575">
              <a:solidFill>
                <a:srgbClr val="EB8D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7"/>
            <p:cNvCxnSpPr/>
            <p:nvPr/>
          </p:nvCxnSpPr>
          <p:spPr>
            <a:xfrm>
              <a:off x="6813875" y="4239125"/>
              <a:ext cx="1113000" cy="0"/>
            </a:xfrm>
            <a:prstGeom prst="straightConnector1">
              <a:avLst/>
            </a:prstGeom>
            <a:noFill/>
            <a:ln cap="flat" cmpd="sng" w="28575">
              <a:solidFill>
                <a:srgbClr val="EB8D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37"/>
            <p:cNvCxnSpPr/>
            <p:nvPr/>
          </p:nvCxnSpPr>
          <p:spPr>
            <a:xfrm>
              <a:off x="6878050" y="4511850"/>
              <a:ext cx="1113000" cy="0"/>
            </a:xfrm>
            <a:prstGeom prst="straightConnector1">
              <a:avLst/>
            </a:prstGeom>
            <a:noFill/>
            <a:ln cap="flat" cmpd="sng" w="28575">
              <a:solidFill>
                <a:srgbClr val="EB8D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382" name="Google Shape;382;p38"/>
          <p:cNvSpPr txBox="1"/>
          <p:nvPr>
            <p:ph idx="1" type="body"/>
          </p:nvPr>
        </p:nvSpPr>
        <p:spPr>
          <a:xfrm>
            <a:off x="311700" y="1377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/>
              <a:t>메모리 문제 (계산할게 너무 많다)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100만 유저와 10만개 영화 -&gt; 1,000,000 x 100,000 Matrix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/>
              <a:t>Cold Start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새로운 유저는 평점이 없음 -&gt; 다른 유저랑 어떻게 비교하지?</a:t>
            </a:r>
            <a:endParaRPr/>
          </a:p>
        </p:txBody>
      </p:sp>
      <p:sp>
        <p:nvSpPr>
          <p:cNvPr id="383" name="Google Shape;383;p38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협업 필터링(Collaborative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389" name="Google Shape;389;p39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>
                <a:solidFill>
                  <a:srgbClr val="990000"/>
                </a:solidFill>
              </a:rPr>
              <a:t>영화</a:t>
            </a:r>
            <a:r>
              <a:rPr lang="ko"/>
              <a:t>의 </a:t>
            </a:r>
            <a:r>
              <a:rPr lang="ko">
                <a:solidFill>
                  <a:srgbClr val="990000"/>
                </a:solidFill>
              </a:rPr>
              <a:t>요소</a:t>
            </a:r>
            <a:r>
              <a:rPr lang="ko"/>
              <a:t>들끼리 </a:t>
            </a:r>
            <a:r>
              <a:rPr lang="ko">
                <a:solidFill>
                  <a:srgbClr val="990000"/>
                </a:solidFill>
              </a:rPr>
              <a:t>비교</a:t>
            </a:r>
            <a:r>
              <a:rPr lang="ko"/>
              <a:t>하여 추천해 보자</a:t>
            </a:r>
            <a:endParaRPr/>
          </a:p>
        </p:txBody>
      </p:sp>
      <p:sp>
        <p:nvSpPr>
          <p:cNvPr id="390" name="Google Shape;390;p39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콘텐</a:t>
            </a:r>
            <a:r>
              <a:rPr lang="ko"/>
              <a:t>츠 기반</a:t>
            </a:r>
            <a:r>
              <a:rPr lang="ko"/>
              <a:t>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00" y="1856874"/>
            <a:ext cx="1376550" cy="20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325" y="1837625"/>
            <a:ext cx="1376550" cy="207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739" y="1837625"/>
            <a:ext cx="1449609" cy="20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399" name="Google Shape;399;p40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TF-IDF 기법</a:t>
            </a:r>
            <a:endParaRPr/>
          </a:p>
        </p:txBody>
      </p:sp>
      <p:sp>
        <p:nvSpPr>
          <p:cNvPr id="400" name="Google Shape;400;p40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00" y="1856874"/>
            <a:ext cx="1376550" cy="20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325" y="1837625"/>
            <a:ext cx="1376550" cy="207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739" y="1837625"/>
            <a:ext cx="1449609" cy="20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409" name="Google Shape;409;p41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TF-IDF 기법</a:t>
            </a:r>
            <a:endParaRPr/>
          </a:p>
        </p:txBody>
      </p:sp>
      <p:sp>
        <p:nvSpPr>
          <p:cNvPr id="410" name="Google Shape;410;p41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00" y="1856874"/>
            <a:ext cx="1376550" cy="20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325" y="1837625"/>
            <a:ext cx="1376550" cy="207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739" y="1837625"/>
            <a:ext cx="1449609" cy="207782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 txBox="1"/>
          <p:nvPr/>
        </p:nvSpPr>
        <p:spPr>
          <a:xfrm>
            <a:off x="181350" y="3843300"/>
            <a:ext cx="31830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배우</a:t>
            </a:r>
            <a:r>
              <a:rPr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: 톰 홀랜드, 로다주</a:t>
            </a:r>
            <a:endParaRPr sz="1637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제작사</a:t>
            </a:r>
            <a:r>
              <a:rPr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: Marvel</a:t>
            </a:r>
            <a:endParaRPr sz="1637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캐릭터</a:t>
            </a:r>
            <a:r>
              <a:rPr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: 스파이더맨, 아이언맨</a:t>
            </a:r>
            <a:endParaRPr sz="1637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37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37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37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6144150" y="3843300"/>
            <a:ext cx="30000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배우</a:t>
            </a:r>
            <a:r>
              <a:rPr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: 로다주, 크리스에반스</a:t>
            </a:r>
            <a:endParaRPr sz="1637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제작사</a:t>
            </a:r>
            <a:r>
              <a:rPr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: Marvel</a:t>
            </a:r>
            <a:endParaRPr sz="1637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캐릭터</a:t>
            </a:r>
            <a:r>
              <a:rPr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: 캡틴아메리카, 아이언맨</a:t>
            </a:r>
            <a:endParaRPr sz="1637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37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3630300" y="3843300"/>
            <a:ext cx="18834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배우</a:t>
            </a:r>
            <a:r>
              <a:rPr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: 로다주</a:t>
            </a:r>
            <a:endParaRPr sz="1637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제작사</a:t>
            </a:r>
            <a:r>
              <a:rPr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: Marvel</a:t>
            </a:r>
            <a:endParaRPr sz="1637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캐릭터</a:t>
            </a:r>
            <a:r>
              <a:rPr lang="ko" sz="1637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: 아이언맨</a:t>
            </a:r>
            <a:endParaRPr sz="1637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37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37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37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422" name="Google Shape;422;p42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"/>
          <p:cNvSpPr txBox="1"/>
          <p:nvPr/>
        </p:nvSpPr>
        <p:spPr>
          <a:xfrm>
            <a:off x="1439050" y="1547025"/>
            <a:ext cx="651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“톰홀랜드 로다주 Marvel 스파이더맨 아이언맨”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4" name="Google Shape;424;p42"/>
          <p:cNvSpPr txBox="1"/>
          <p:nvPr/>
        </p:nvSpPr>
        <p:spPr>
          <a:xfrm>
            <a:off x="1439050" y="2689625"/>
            <a:ext cx="508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“로다주 Marvel 아이언맨”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25" name="Google Shape;425;p42"/>
          <p:cNvGrpSpPr/>
          <p:nvPr/>
        </p:nvGrpSpPr>
        <p:grpSpPr>
          <a:xfrm>
            <a:off x="311695" y="1298175"/>
            <a:ext cx="7763355" cy="3317648"/>
            <a:chOff x="707745" y="1612325"/>
            <a:chExt cx="7763355" cy="3317648"/>
          </a:xfrm>
        </p:grpSpPr>
        <p:pic>
          <p:nvPicPr>
            <p:cNvPr id="426" name="Google Shape;42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7750" y="1612325"/>
              <a:ext cx="720301" cy="10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750" y="2744838"/>
              <a:ext cx="720300" cy="1087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745" y="3897512"/>
              <a:ext cx="720300" cy="1032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2"/>
            <p:cNvSpPr txBox="1"/>
            <p:nvPr/>
          </p:nvSpPr>
          <p:spPr>
            <a:xfrm>
              <a:off x="1835100" y="4213650"/>
              <a:ext cx="6636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Nanum Gothic"/>
                  <a:ea typeface="Nanum Gothic"/>
                  <a:cs typeface="Nanum Gothic"/>
                  <a:sym typeface="Nanum Gothic"/>
                </a:rPr>
                <a:t>“로다주 크리스에반스 Marvel 캡틴아메리카 아이언맨”</a:t>
              </a:r>
              <a:endParaRPr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 flipH="1">
            <a:off x="3806325" y="-176875"/>
            <a:ext cx="6813250" cy="6424050"/>
          </a:xfrm>
          <a:prstGeom prst="flowChartInputOutput">
            <a:avLst/>
          </a:prstGeom>
          <a:solidFill>
            <a:srgbClr val="CCA67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4188375" y="1393775"/>
            <a:ext cx="299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2" name="Google Shape;82;p16"/>
          <p:cNvCxnSpPr/>
          <p:nvPr/>
        </p:nvCxnSpPr>
        <p:spPr>
          <a:xfrm>
            <a:off x="1110775" y="2172025"/>
            <a:ext cx="474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 txBox="1"/>
          <p:nvPr/>
        </p:nvSpPr>
        <p:spPr>
          <a:xfrm>
            <a:off x="1011725" y="2303967"/>
            <a:ext cx="21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개요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817825" y="4414775"/>
            <a:ext cx="14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추천 시스템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435" name="Google Shape;435;p43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3"/>
          <p:cNvSpPr txBox="1"/>
          <p:nvPr/>
        </p:nvSpPr>
        <p:spPr>
          <a:xfrm>
            <a:off x="1439050" y="1547025"/>
            <a:ext cx="651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“톰홀랜드 로다주 Marvel 스파이더맨 아이언맨”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1439050" y="2689625"/>
            <a:ext cx="508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“로다주 Marvel 아이언맨”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38" name="Google Shape;438;p43"/>
          <p:cNvGrpSpPr/>
          <p:nvPr/>
        </p:nvGrpSpPr>
        <p:grpSpPr>
          <a:xfrm>
            <a:off x="311695" y="1298175"/>
            <a:ext cx="7763355" cy="3317648"/>
            <a:chOff x="707745" y="1612325"/>
            <a:chExt cx="7763355" cy="3317648"/>
          </a:xfrm>
        </p:grpSpPr>
        <p:pic>
          <p:nvPicPr>
            <p:cNvPr id="439" name="Google Shape;43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7750" y="1612325"/>
              <a:ext cx="720301" cy="10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750" y="2744838"/>
              <a:ext cx="720300" cy="1087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745" y="3897512"/>
              <a:ext cx="720300" cy="1032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43"/>
            <p:cNvSpPr txBox="1"/>
            <p:nvPr/>
          </p:nvSpPr>
          <p:spPr>
            <a:xfrm>
              <a:off x="1835100" y="4213650"/>
              <a:ext cx="6636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Nanum Gothic"/>
                  <a:ea typeface="Nanum Gothic"/>
                  <a:cs typeface="Nanum Gothic"/>
                  <a:sym typeface="Nanum Gothic"/>
                </a:rPr>
                <a:t>“로다주 크리스에반스 Marvel 캡틴아메리카 아이언맨”</a:t>
              </a:r>
              <a:endParaRPr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443" name="Google Shape;443;p43"/>
          <p:cNvGrpSpPr/>
          <p:nvPr/>
        </p:nvGrpSpPr>
        <p:grpSpPr>
          <a:xfrm>
            <a:off x="2279975" y="1510400"/>
            <a:ext cx="2533075" cy="2999600"/>
            <a:chOff x="2828425" y="1824550"/>
            <a:chExt cx="2533075" cy="2999600"/>
          </a:xfrm>
        </p:grpSpPr>
        <p:sp>
          <p:nvSpPr>
            <p:cNvPr id="444" name="Google Shape;444;p43"/>
            <p:cNvSpPr/>
            <p:nvPr/>
          </p:nvSpPr>
          <p:spPr>
            <a:xfrm>
              <a:off x="3935825" y="1824550"/>
              <a:ext cx="955800" cy="651600"/>
            </a:xfrm>
            <a:prstGeom prst="ellipse">
              <a:avLst/>
            </a:prstGeom>
            <a:noFill/>
            <a:ln cap="flat" cmpd="sng" w="38100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2828425" y="2996313"/>
              <a:ext cx="955800" cy="651600"/>
            </a:xfrm>
            <a:prstGeom prst="ellipse">
              <a:avLst/>
            </a:prstGeom>
            <a:noFill/>
            <a:ln cap="flat" cmpd="sng" w="38100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4405700" y="4172550"/>
              <a:ext cx="955800" cy="651600"/>
            </a:xfrm>
            <a:prstGeom prst="ellipse">
              <a:avLst/>
            </a:prstGeom>
            <a:noFill/>
            <a:ln cap="flat" cmpd="sng" w="38100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43"/>
          <p:cNvGrpSpPr/>
          <p:nvPr/>
        </p:nvGrpSpPr>
        <p:grpSpPr>
          <a:xfrm>
            <a:off x="3278344" y="1484375"/>
            <a:ext cx="4172659" cy="3077825"/>
            <a:chOff x="3795750" y="1798525"/>
            <a:chExt cx="4279650" cy="3077825"/>
          </a:xfrm>
        </p:grpSpPr>
        <p:sp>
          <p:nvSpPr>
            <p:cNvPr id="448" name="Google Shape;448;p43"/>
            <p:cNvSpPr/>
            <p:nvPr/>
          </p:nvSpPr>
          <p:spPr>
            <a:xfrm>
              <a:off x="6138675" y="1798525"/>
              <a:ext cx="1159500" cy="703800"/>
            </a:xfrm>
            <a:prstGeom prst="ellipse">
              <a:avLst/>
            </a:prstGeom>
            <a:noFill/>
            <a:ln cap="flat" cmpd="sng" w="38100">
              <a:solidFill>
                <a:srgbClr val="0092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9202"/>
                </a:solidFill>
              </a:endParaRPr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3795750" y="2949663"/>
              <a:ext cx="1159500" cy="703800"/>
            </a:xfrm>
            <a:prstGeom prst="ellipse">
              <a:avLst/>
            </a:prstGeom>
            <a:noFill/>
            <a:ln cap="flat" cmpd="sng" w="38100">
              <a:solidFill>
                <a:srgbClr val="0092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9202"/>
                </a:solidFill>
              </a:endParaRPr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6915900" y="4172550"/>
              <a:ext cx="1159500" cy="703800"/>
            </a:xfrm>
            <a:prstGeom prst="ellipse">
              <a:avLst/>
            </a:prstGeom>
            <a:noFill/>
            <a:ln cap="flat" cmpd="sng" w="38100">
              <a:solidFill>
                <a:srgbClr val="0092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9202"/>
                </a:solidFill>
              </a:endParaRPr>
            </a:p>
          </p:txBody>
        </p:sp>
      </p:grpSp>
      <p:grpSp>
        <p:nvGrpSpPr>
          <p:cNvPr id="451" name="Google Shape;451;p43"/>
          <p:cNvGrpSpPr/>
          <p:nvPr/>
        </p:nvGrpSpPr>
        <p:grpSpPr>
          <a:xfrm>
            <a:off x="1504700" y="1458275"/>
            <a:ext cx="1906900" cy="3077750"/>
            <a:chOff x="1976950" y="1772425"/>
            <a:chExt cx="1906900" cy="3077750"/>
          </a:xfrm>
        </p:grpSpPr>
        <p:sp>
          <p:nvSpPr>
            <p:cNvPr id="452" name="Google Shape;452;p43"/>
            <p:cNvSpPr/>
            <p:nvPr/>
          </p:nvSpPr>
          <p:spPr>
            <a:xfrm>
              <a:off x="3084350" y="1772425"/>
              <a:ext cx="799500" cy="703800"/>
            </a:xfrm>
            <a:prstGeom prst="ellipse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1976950" y="2970213"/>
              <a:ext cx="799500" cy="703800"/>
            </a:xfrm>
            <a:prstGeom prst="ellipse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1976950" y="4146375"/>
              <a:ext cx="799500" cy="703800"/>
            </a:xfrm>
            <a:prstGeom prst="ellipse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실습</a:t>
            </a:r>
            <a:endParaRPr/>
          </a:p>
        </p:txBody>
      </p:sp>
      <p:sp>
        <p:nvSpPr>
          <p:cNvPr id="460" name="Google Shape;460;p44"/>
          <p:cNvSpPr txBox="1"/>
          <p:nvPr>
            <p:ph idx="1" type="body"/>
          </p:nvPr>
        </p:nvSpPr>
        <p:spPr>
          <a:xfrm>
            <a:off x="311700" y="1377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TF-IDF를 사용하여 줄거리가 비슷한 영화 추천</a:t>
            </a:r>
            <a:endParaRPr/>
          </a:p>
        </p:txBody>
      </p:sp>
      <p:sp>
        <p:nvSpPr>
          <p:cNvPr id="461" name="Google Shape;461;p44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협업 필터링(Collaborative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65273" y="2024243"/>
            <a:ext cx="6590345" cy="2575057"/>
            <a:chOff x="-751799" y="1402850"/>
            <a:chExt cx="7699901" cy="3527475"/>
          </a:xfrm>
        </p:grpSpPr>
        <p:pic>
          <p:nvPicPr>
            <p:cNvPr id="463" name="Google Shape;46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51799" y="1402850"/>
              <a:ext cx="7699901" cy="35274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4" name="Google Shape;464;p44"/>
            <p:cNvCxnSpPr/>
            <p:nvPr/>
          </p:nvCxnSpPr>
          <p:spPr>
            <a:xfrm>
              <a:off x="2640826" y="1972250"/>
              <a:ext cx="7386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1255401" y="2741525"/>
              <a:ext cx="7386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-43044" y="3123420"/>
              <a:ext cx="9723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-43044" y="3327945"/>
              <a:ext cx="9723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473" name="Google Shape;473;p45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Word2Vec 기법</a:t>
            </a:r>
            <a:endParaRPr/>
          </a:p>
        </p:txBody>
      </p:sp>
      <p:sp>
        <p:nvSpPr>
          <p:cNvPr id="474" name="Google Shape;474;p45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80" y="1795375"/>
            <a:ext cx="627443" cy="91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80" y="2766604"/>
            <a:ext cx="627442" cy="93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375" y="3755124"/>
            <a:ext cx="627442" cy="88542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5"/>
          <p:cNvSpPr txBox="1"/>
          <p:nvPr/>
        </p:nvSpPr>
        <p:spPr>
          <a:xfrm>
            <a:off x="1787701" y="2029725"/>
            <a:ext cx="649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“톰홀랜드 로다주 Marvel 스파이더맨 아이언맨”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1787701" y="3009608"/>
            <a:ext cx="50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“로다주 Marvel 아이언맨”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1787701" y="3974622"/>
            <a:ext cx="661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“로다주 크리스에반스 Marvel 캡틴아메리카 아이언맨”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486" name="Google Shape;486;p46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Word2Vec 기법</a:t>
            </a:r>
            <a:endParaRPr/>
          </a:p>
        </p:txBody>
      </p:sp>
      <p:sp>
        <p:nvSpPr>
          <p:cNvPr id="487" name="Google Shape;487;p46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80" y="1795375"/>
            <a:ext cx="627443" cy="91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80" y="2766604"/>
            <a:ext cx="627442" cy="93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375" y="3755124"/>
            <a:ext cx="627442" cy="88542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6"/>
          <p:cNvSpPr txBox="1"/>
          <p:nvPr/>
        </p:nvSpPr>
        <p:spPr>
          <a:xfrm>
            <a:off x="1787696" y="2029736"/>
            <a:ext cx="567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lang="ko" sz="20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톰홀랜드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000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로다주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0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Marvel 스파이더맨 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아이언맨”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2" name="Google Shape;492;p46"/>
          <p:cNvSpPr txBox="1"/>
          <p:nvPr/>
        </p:nvSpPr>
        <p:spPr>
          <a:xfrm>
            <a:off x="1787696" y="3009616"/>
            <a:ext cx="442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lang="ko" sz="2000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로다주 </a:t>
            </a:r>
            <a:r>
              <a:rPr lang="ko" sz="20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Marvel 아이언맨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3" name="Google Shape;493;p46"/>
          <p:cNvSpPr txBox="1"/>
          <p:nvPr/>
        </p:nvSpPr>
        <p:spPr>
          <a:xfrm>
            <a:off x="1787700" y="3974625"/>
            <a:ext cx="633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lang="ko" sz="2000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로다주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0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크리스에반스 Marvel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 캡틴아메리카 아이언맨”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499" name="Google Shape;499;p47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Word2Vec 기법</a:t>
            </a:r>
            <a:endParaRPr/>
          </a:p>
        </p:txBody>
      </p:sp>
      <p:sp>
        <p:nvSpPr>
          <p:cNvPr id="500" name="Google Shape;500;p47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80" y="1795375"/>
            <a:ext cx="627443" cy="91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80" y="2766604"/>
            <a:ext cx="627442" cy="93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375" y="3755124"/>
            <a:ext cx="627442" cy="88542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/>
          <p:nvPr/>
        </p:nvSpPr>
        <p:spPr>
          <a:xfrm>
            <a:off x="1787696" y="2029736"/>
            <a:ext cx="567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lang="ko" sz="20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톰홀랜드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000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로다주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0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Marvel 스파이더맨 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아이언맨”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47"/>
          <p:cNvSpPr txBox="1"/>
          <p:nvPr/>
        </p:nvSpPr>
        <p:spPr>
          <a:xfrm>
            <a:off x="1787696" y="3009616"/>
            <a:ext cx="442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lang="ko" sz="2000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로다주 </a:t>
            </a:r>
            <a:r>
              <a:rPr lang="ko" sz="20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Marvel 아이언맨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6" name="Google Shape;506;p47"/>
          <p:cNvSpPr txBox="1"/>
          <p:nvPr/>
        </p:nvSpPr>
        <p:spPr>
          <a:xfrm>
            <a:off x="1787700" y="3974625"/>
            <a:ext cx="633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lang="ko" sz="2000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로다주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0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크리스에반스 Marvel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 캡틴아메리카 아이언맨”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07" name="Google Shape;507;p47"/>
          <p:cNvGrpSpPr/>
          <p:nvPr/>
        </p:nvGrpSpPr>
        <p:grpSpPr>
          <a:xfrm>
            <a:off x="2789139" y="1972265"/>
            <a:ext cx="2362615" cy="2585858"/>
            <a:chOff x="2789300" y="1784975"/>
            <a:chExt cx="2598850" cy="2923525"/>
          </a:xfrm>
        </p:grpSpPr>
        <p:sp>
          <p:nvSpPr>
            <p:cNvPr id="508" name="Google Shape;508;p47"/>
            <p:cNvSpPr/>
            <p:nvPr/>
          </p:nvSpPr>
          <p:spPr>
            <a:xfrm>
              <a:off x="3870150" y="1784975"/>
              <a:ext cx="1022700" cy="5727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2789300" y="2959563"/>
              <a:ext cx="1022700" cy="5727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4365450" y="4135800"/>
              <a:ext cx="1022700" cy="5727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</a:t>
            </a:r>
            <a:r>
              <a:rPr lang="ko"/>
              <a:t>실습</a:t>
            </a:r>
            <a:endParaRPr/>
          </a:p>
        </p:txBody>
      </p:sp>
      <p:sp>
        <p:nvSpPr>
          <p:cNvPr id="516" name="Google Shape;516;p48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8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Word2Vec을 </a:t>
            </a:r>
            <a:r>
              <a:rPr lang="ko">
                <a:solidFill>
                  <a:schemeClr val="dk1"/>
                </a:solidFill>
              </a:rPr>
              <a:t>사용하여 비슷한 영화 추천</a:t>
            </a:r>
            <a:endParaRPr/>
          </a:p>
        </p:txBody>
      </p:sp>
      <p:grpSp>
        <p:nvGrpSpPr>
          <p:cNvPr id="518" name="Google Shape;518;p48"/>
          <p:cNvGrpSpPr/>
          <p:nvPr/>
        </p:nvGrpSpPr>
        <p:grpSpPr>
          <a:xfrm>
            <a:off x="483375" y="1894875"/>
            <a:ext cx="8256907" cy="1810950"/>
            <a:chOff x="483375" y="1530925"/>
            <a:chExt cx="8256907" cy="1810950"/>
          </a:xfrm>
        </p:grpSpPr>
        <p:pic>
          <p:nvPicPr>
            <p:cNvPr id="519" name="Google Shape;519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075" y="2475125"/>
              <a:ext cx="8207499" cy="8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375" y="1530925"/>
              <a:ext cx="8256907" cy="86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1" name="Google Shape;521;p48"/>
          <p:cNvGrpSpPr/>
          <p:nvPr/>
        </p:nvGrpSpPr>
        <p:grpSpPr>
          <a:xfrm>
            <a:off x="420232" y="1894835"/>
            <a:ext cx="8303528" cy="1811033"/>
            <a:chOff x="508075" y="3419325"/>
            <a:chExt cx="8207501" cy="1761705"/>
          </a:xfrm>
        </p:grpSpPr>
        <p:pic>
          <p:nvPicPr>
            <p:cNvPr id="522" name="Google Shape;522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075" y="4326650"/>
              <a:ext cx="8207500" cy="854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8075" y="3419325"/>
              <a:ext cx="8207501" cy="8298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</a:t>
            </a:r>
            <a:r>
              <a:rPr lang="ko"/>
              <a:t>실습</a:t>
            </a:r>
            <a:endParaRPr/>
          </a:p>
        </p:txBody>
      </p:sp>
      <p:sp>
        <p:nvSpPr>
          <p:cNvPr id="529" name="Google Shape;529;p49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9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Word2Vec을 사용하여 비슷한 영화 추천</a:t>
            </a:r>
            <a:endParaRPr/>
          </a:p>
        </p:txBody>
      </p:sp>
      <p:grpSp>
        <p:nvGrpSpPr>
          <p:cNvPr id="531" name="Google Shape;531;p49"/>
          <p:cNvGrpSpPr/>
          <p:nvPr/>
        </p:nvGrpSpPr>
        <p:grpSpPr>
          <a:xfrm>
            <a:off x="483375" y="1894875"/>
            <a:ext cx="8256907" cy="1810950"/>
            <a:chOff x="483375" y="1530925"/>
            <a:chExt cx="8256907" cy="1810950"/>
          </a:xfrm>
        </p:grpSpPr>
        <p:pic>
          <p:nvPicPr>
            <p:cNvPr id="532" name="Google Shape;532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075" y="2475125"/>
              <a:ext cx="8207499" cy="8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375" y="1530925"/>
              <a:ext cx="8256907" cy="86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4" name="Google Shape;534;p49"/>
          <p:cNvGrpSpPr/>
          <p:nvPr/>
        </p:nvGrpSpPr>
        <p:grpSpPr>
          <a:xfrm>
            <a:off x="420232" y="1894835"/>
            <a:ext cx="8303528" cy="1811033"/>
            <a:chOff x="508075" y="3419325"/>
            <a:chExt cx="8207501" cy="1761705"/>
          </a:xfrm>
        </p:grpSpPr>
        <p:pic>
          <p:nvPicPr>
            <p:cNvPr id="535" name="Google Shape;535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075" y="4326650"/>
              <a:ext cx="8207500" cy="854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8075" y="3419325"/>
              <a:ext cx="8207501" cy="8298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49"/>
          <p:cNvSpPr/>
          <p:nvPr/>
        </p:nvSpPr>
        <p:spPr>
          <a:xfrm>
            <a:off x="4730525" y="2119675"/>
            <a:ext cx="1039800" cy="22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38" name="Google Shape;538;p49"/>
          <p:cNvSpPr/>
          <p:nvPr/>
        </p:nvSpPr>
        <p:spPr>
          <a:xfrm>
            <a:off x="5938725" y="3050500"/>
            <a:ext cx="708300" cy="22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</a:t>
            </a:r>
            <a:r>
              <a:rPr lang="ko"/>
              <a:t>실습</a:t>
            </a:r>
            <a:endParaRPr/>
          </a:p>
        </p:txBody>
      </p:sp>
      <p:sp>
        <p:nvSpPr>
          <p:cNvPr id="544" name="Google Shape;544;p50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0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Word2Vec을 사용하여 비슷한 영화 추천</a:t>
            </a:r>
            <a:endParaRPr/>
          </a:p>
        </p:txBody>
      </p:sp>
      <p:grpSp>
        <p:nvGrpSpPr>
          <p:cNvPr id="546" name="Google Shape;546;p50"/>
          <p:cNvGrpSpPr/>
          <p:nvPr/>
        </p:nvGrpSpPr>
        <p:grpSpPr>
          <a:xfrm>
            <a:off x="483375" y="1894875"/>
            <a:ext cx="8256907" cy="1810950"/>
            <a:chOff x="483375" y="1530925"/>
            <a:chExt cx="8256907" cy="1810950"/>
          </a:xfrm>
        </p:grpSpPr>
        <p:pic>
          <p:nvPicPr>
            <p:cNvPr id="547" name="Google Shape;547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075" y="2475125"/>
              <a:ext cx="8207499" cy="8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375" y="1530925"/>
              <a:ext cx="8256907" cy="86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9" name="Google Shape;549;p50"/>
          <p:cNvGrpSpPr/>
          <p:nvPr/>
        </p:nvGrpSpPr>
        <p:grpSpPr>
          <a:xfrm>
            <a:off x="420232" y="1894835"/>
            <a:ext cx="8303528" cy="1811033"/>
            <a:chOff x="508075" y="3419325"/>
            <a:chExt cx="8207501" cy="1761705"/>
          </a:xfrm>
        </p:grpSpPr>
        <p:pic>
          <p:nvPicPr>
            <p:cNvPr id="550" name="Google Shape;55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075" y="4326650"/>
              <a:ext cx="8207500" cy="854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8075" y="3419325"/>
              <a:ext cx="8207501" cy="8298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50"/>
          <p:cNvSpPr/>
          <p:nvPr/>
        </p:nvSpPr>
        <p:spPr>
          <a:xfrm>
            <a:off x="4730525" y="2119675"/>
            <a:ext cx="1039800" cy="22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3" name="Google Shape;553;p50"/>
          <p:cNvSpPr/>
          <p:nvPr/>
        </p:nvSpPr>
        <p:spPr>
          <a:xfrm>
            <a:off x="5938725" y="3050500"/>
            <a:ext cx="708300" cy="22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4" name="Google Shape;554;p50"/>
          <p:cNvSpPr/>
          <p:nvPr/>
        </p:nvSpPr>
        <p:spPr>
          <a:xfrm>
            <a:off x="5580800" y="1947100"/>
            <a:ext cx="994800" cy="221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5" name="Google Shape;555;p50"/>
          <p:cNvSpPr/>
          <p:nvPr/>
        </p:nvSpPr>
        <p:spPr>
          <a:xfrm>
            <a:off x="3735725" y="2867875"/>
            <a:ext cx="994800" cy="221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</a:t>
            </a:r>
            <a:r>
              <a:rPr lang="ko"/>
              <a:t>실습</a:t>
            </a:r>
            <a:endParaRPr/>
          </a:p>
        </p:txBody>
      </p:sp>
      <p:sp>
        <p:nvSpPr>
          <p:cNvPr id="561" name="Google Shape;561;p51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1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Word2Vec을 사용하여 비슷한 영화 추천</a:t>
            </a:r>
            <a:endParaRPr/>
          </a:p>
        </p:txBody>
      </p:sp>
      <p:grpSp>
        <p:nvGrpSpPr>
          <p:cNvPr id="563" name="Google Shape;563;p51"/>
          <p:cNvGrpSpPr/>
          <p:nvPr/>
        </p:nvGrpSpPr>
        <p:grpSpPr>
          <a:xfrm>
            <a:off x="483375" y="1894875"/>
            <a:ext cx="8256907" cy="1810950"/>
            <a:chOff x="483375" y="1530925"/>
            <a:chExt cx="8256907" cy="1810950"/>
          </a:xfrm>
        </p:grpSpPr>
        <p:pic>
          <p:nvPicPr>
            <p:cNvPr id="564" name="Google Shape;564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075" y="2475125"/>
              <a:ext cx="8207499" cy="8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375" y="1530925"/>
              <a:ext cx="8256907" cy="86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6" name="Google Shape;566;p51"/>
          <p:cNvGrpSpPr/>
          <p:nvPr/>
        </p:nvGrpSpPr>
        <p:grpSpPr>
          <a:xfrm>
            <a:off x="420232" y="1894835"/>
            <a:ext cx="8303528" cy="1811033"/>
            <a:chOff x="508075" y="3419325"/>
            <a:chExt cx="8207501" cy="1761705"/>
          </a:xfrm>
        </p:grpSpPr>
        <p:pic>
          <p:nvPicPr>
            <p:cNvPr id="567" name="Google Shape;567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075" y="4326650"/>
              <a:ext cx="8207500" cy="854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8075" y="3419325"/>
              <a:ext cx="8207501" cy="8298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9" name="Google Shape;569;p51"/>
          <p:cNvSpPr/>
          <p:nvPr/>
        </p:nvSpPr>
        <p:spPr>
          <a:xfrm>
            <a:off x="4730525" y="2119675"/>
            <a:ext cx="1039800" cy="22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70" name="Google Shape;570;p51"/>
          <p:cNvSpPr/>
          <p:nvPr/>
        </p:nvSpPr>
        <p:spPr>
          <a:xfrm>
            <a:off x="5938725" y="3050500"/>
            <a:ext cx="708300" cy="22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71" name="Google Shape;571;p51"/>
          <p:cNvSpPr/>
          <p:nvPr/>
        </p:nvSpPr>
        <p:spPr>
          <a:xfrm>
            <a:off x="5580800" y="1947100"/>
            <a:ext cx="994800" cy="221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72" name="Google Shape;572;p51"/>
          <p:cNvSpPr/>
          <p:nvPr/>
        </p:nvSpPr>
        <p:spPr>
          <a:xfrm>
            <a:off x="3735725" y="2867875"/>
            <a:ext cx="994800" cy="221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73" name="Google Shape;573;p51"/>
          <p:cNvSpPr/>
          <p:nvPr/>
        </p:nvSpPr>
        <p:spPr>
          <a:xfrm>
            <a:off x="3923725" y="2473225"/>
            <a:ext cx="771000" cy="288600"/>
          </a:xfrm>
          <a:prstGeom prst="rect">
            <a:avLst/>
          </a:prstGeom>
          <a:noFill/>
          <a:ln cap="flat" cmpd="sng" w="38100">
            <a:solidFill>
              <a:srgbClr val="0092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74" name="Google Shape;574;p51"/>
          <p:cNvSpPr/>
          <p:nvPr/>
        </p:nvSpPr>
        <p:spPr>
          <a:xfrm>
            <a:off x="4864925" y="3417225"/>
            <a:ext cx="771000" cy="288600"/>
          </a:xfrm>
          <a:prstGeom prst="rect">
            <a:avLst/>
          </a:prstGeom>
          <a:noFill/>
          <a:ln cap="flat" cmpd="sng" w="38100">
            <a:solidFill>
              <a:srgbClr val="0092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</a:t>
            </a:r>
            <a:r>
              <a:rPr lang="ko"/>
              <a:t>실습</a:t>
            </a:r>
            <a:endParaRPr/>
          </a:p>
        </p:txBody>
      </p:sp>
      <p:sp>
        <p:nvSpPr>
          <p:cNvPr id="580" name="Google Shape;580;p52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Word2Vec을 사용하여 비슷한 영화 추천</a:t>
            </a:r>
            <a:endParaRPr/>
          </a:p>
        </p:txBody>
      </p:sp>
      <p:grpSp>
        <p:nvGrpSpPr>
          <p:cNvPr id="582" name="Google Shape;582;p52"/>
          <p:cNvGrpSpPr/>
          <p:nvPr/>
        </p:nvGrpSpPr>
        <p:grpSpPr>
          <a:xfrm>
            <a:off x="483375" y="1894875"/>
            <a:ext cx="8256907" cy="1810950"/>
            <a:chOff x="483375" y="1530925"/>
            <a:chExt cx="8256907" cy="1810950"/>
          </a:xfrm>
        </p:grpSpPr>
        <p:pic>
          <p:nvPicPr>
            <p:cNvPr id="583" name="Google Shape;583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075" y="2475125"/>
              <a:ext cx="8207499" cy="8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375" y="1530925"/>
              <a:ext cx="8256907" cy="86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5" name="Google Shape;585;p52"/>
          <p:cNvGrpSpPr/>
          <p:nvPr/>
        </p:nvGrpSpPr>
        <p:grpSpPr>
          <a:xfrm>
            <a:off x="420232" y="1894835"/>
            <a:ext cx="8303528" cy="1811033"/>
            <a:chOff x="508075" y="3419325"/>
            <a:chExt cx="8207501" cy="1761705"/>
          </a:xfrm>
        </p:grpSpPr>
        <p:pic>
          <p:nvPicPr>
            <p:cNvPr id="586" name="Google Shape;58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075" y="4326650"/>
              <a:ext cx="8207500" cy="854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8075" y="3419325"/>
              <a:ext cx="8207501" cy="8298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8" name="Google Shape;58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0153" y="1894825"/>
            <a:ext cx="4543450" cy="27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8876"/>
            <a:ext cx="3884925" cy="34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5239125" y="1876800"/>
            <a:ext cx="3162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latin typeface="Nanum Gothic"/>
                <a:ea typeface="Nanum Gothic"/>
                <a:cs typeface="Nanum Gothic"/>
                <a:sym typeface="Nanum Gothic"/>
              </a:rPr>
              <a:t>뭔가 많긴한데</a:t>
            </a:r>
            <a:endParaRPr b="1" sz="3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latin typeface="Nanum Gothic"/>
                <a:ea typeface="Nanum Gothic"/>
                <a:cs typeface="Nanum Gothic"/>
                <a:sym typeface="Nanum Gothic"/>
              </a:rPr>
              <a:t>참 볼게 없네…</a:t>
            </a:r>
            <a:endParaRPr b="1" sz="3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생활속의 추천시스템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소개</a:t>
            </a:r>
            <a:endParaRPr/>
          </a:p>
        </p:txBody>
      </p:sp>
      <p:sp>
        <p:nvSpPr>
          <p:cNvPr id="594" name="Google Shape;594;p53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필터링(Content-Based Filtering)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3"/>
          <p:cNvSpPr txBox="1"/>
          <p:nvPr>
            <p:ph idx="1" type="body"/>
          </p:nvPr>
        </p:nvSpPr>
        <p:spPr>
          <a:xfrm>
            <a:off x="311700" y="1377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메모리문제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10만개 영화의 장르, 배우, 캐릭터, 줄거리를 모두 Feature로 담으면 Columns수가 무수히 많아짐 -&gt; 계산 힘듬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영화의 특징만을가지고 학습 해야함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비슷한 영화는 찾아도 이게 진짜 좋은 추천이 될 수 있을까?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협업 필터링 기법에 딥러닝 적용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대용량 데이터 처리 + 유저 기반 추천 + 복잡한 관계 고려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01" name="Google Shape;601;p54"/>
          <p:cNvGraphicFramePr/>
          <p:nvPr/>
        </p:nvGraphicFramePr>
        <p:xfrm>
          <a:off x="229875" y="2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727950"/>
                <a:gridCol w="606300"/>
                <a:gridCol w="606300"/>
                <a:gridCol w="606300"/>
                <a:gridCol w="606300"/>
                <a:gridCol w="606300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02" name="Google Shape;602;p5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 기반 추천 시스템</a:t>
            </a:r>
            <a:endParaRPr/>
          </a:p>
        </p:txBody>
      </p:sp>
      <p:cxnSp>
        <p:nvCxnSpPr>
          <p:cNvPr id="603" name="Google Shape;603;p54"/>
          <p:cNvCxnSpPr/>
          <p:nvPr/>
        </p:nvCxnSpPr>
        <p:spPr>
          <a:xfrm>
            <a:off x="9739625" y="495225"/>
            <a:ext cx="834000" cy="83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54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Neural Collaborative Filtering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협업 필터링 기법에 딥러닝 적용</a:t>
            </a: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대용량 데이터 처리 + 유저 기반 추천 + 복잡한 관계 고려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10" name="Google Shape;610;p55"/>
          <p:cNvGraphicFramePr/>
          <p:nvPr/>
        </p:nvGraphicFramePr>
        <p:xfrm>
          <a:off x="229875" y="2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727950"/>
                <a:gridCol w="606300"/>
                <a:gridCol w="606300"/>
                <a:gridCol w="606300"/>
                <a:gridCol w="606300"/>
                <a:gridCol w="606300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11" name="Google Shape;611;p5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 기반 추천 시스템</a:t>
            </a:r>
            <a:endParaRPr/>
          </a:p>
        </p:txBody>
      </p:sp>
      <p:grpSp>
        <p:nvGrpSpPr>
          <p:cNvPr id="612" name="Google Shape;612;p55"/>
          <p:cNvGrpSpPr/>
          <p:nvPr/>
        </p:nvGrpSpPr>
        <p:grpSpPr>
          <a:xfrm>
            <a:off x="286725" y="2274000"/>
            <a:ext cx="3637800" cy="2185200"/>
            <a:chOff x="286725" y="2350200"/>
            <a:chExt cx="3637800" cy="2185200"/>
          </a:xfrm>
        </p:grpSpPr>
        <p:sp>
          <p:nvSpPr>
            <p:cNvPr id="613" name="Google Shape;613;p55"/>
            <p:cNvSpPr/>
            <p:nvPr/>
          </p:nvSpPr>
          <p:spPr>
            <a:xfrm>
              <a:off x="286725" y="4150125"/>
              <a:ext cx="3637800" cy="385200"/>
            </a:xfrm>
            <a:prstGeom prst="rect">
              <a:avLst/>
            </a:prstGeom>
            <a:noFill/>
            <a:ln cap="flat" cmpd="sng" w="19050">
              <a:solidFill>
                <a:srgbClr val="EB8D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196200" y="2350200"/>
              <a:ext cx="540600" cy="2185200"/>
            </a:xfrm>
            <a:prstGeom prst="rect">
              <a:avLst/>
            </a:prstGeom>
            <a:noFill/>
            <a:ln cap="flat" cmpd="sng" w="19050">
              <a:solidFill>
                <a:srgbClr val="0092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15" name="Google Shape;615;p55"/>
          <p:cNvCxnSpPr/>
          <p:nvPr/>
        </p:nvCxnSpPr>
        <p:spPr>
          <a:xfrm>
            <a:off x="9739625" y="495225"/>
            <a:ext cx="834000" cy="83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55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Neural Collaborative Filtering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협업 필터링 기법에 딥러닝 적용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대용량 데이터 처리 + 유저 기반 추천 + 복잡한 관계 고려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22" name="Google Shape;622;p56"/>
          <p:cNvGraphicFramePr/>
          <p:nvPr/>
        </p:nvGraphicFramePr>
        <p:xfrm>
          <a:off x="229875" y="2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727950"/>
                <a:gridCol w="606300"/>
                <a:gridCol w="606300"/>
                <a:gridCol w="606300"/>
                <a:gridCol w="606300"/>
                <a:gridCol w="606300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23" name="Google Shape;623;p5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 기반 추천 시스템</a:t>
            </a:r>
            <a:endParaRPr/>
          </a:p>
        </p:txBody>
      </p:sp>
      <p:graphicFrame>
        <p:nvGraphicFramePr>
          <p:cNvPr id="624" name="Google Shape;624;p56"/>
          <p:cNvGraphicFramePr/>
          <p:nvPr/>
        </p:nvGraphicFramePr>
        <p:xfrm>
          <a:off x="4571988" y="204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382850"/>
              </a:tblGrid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5" name="Google Shape;625;p56"/>
          <p:cNvGraphicFramePr/>
          <p:nvPr/>
        </p:nvGraphicFramePr>
        <p:xfrm>
          <a:off x="4572000" y="3958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382850"/>
              </a:tblGrid>
              <a:tr h="41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26" name="Google Shape;626;p56"/>
          <p:cNvGrpSpPr/>
          <p:nvPr/>
        </p:nvGrpSpPr>
        <p:grpSpPr>
          <a:xfrm>
            <a:off x="286725" y="2274000"/>
            <a:ext cx="3637800" cy="2185200"/>
            <a:chOff x="286725" y="2350200"/>
            <a:chExt cx="3637800" cy="2185200"/>
          </a:xfrm>
        </p:grpSpPr>
        <p:sp>
          <p:nvSpPr>
            <p:cNvPr id="627" name="Google Shape;627;p56"/>
            <p:cNvSpPr/>
            <p:nvPr/>
          </p:nvSpPr>
          <p:spPr>
            <a:xfrm>
              <a:off x="286725" y="4150125"/>
              <a:ext cx="3637800" cy="385200"/>
            </a:xfrm>
            <a:prstGeom prst="rect">
              <a:avLst/>
            </a:prstGeom>
            <a:noFill/>
            <a:ln cap="flat" cmpd="sng" w="19050">
              <a:solidFill>
                <a:srgbClr val="EB8D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2196200" y="2350200"/>
              <a:ext cx="540600" cy="2185200"/>
            </a:xfrm>
            <a:prstGeom prst="rect">
              <a:avLst/>
            </a:prstGeom>
            <a:noFill/>
            <a:ln cap="flat" cmpd="sng" w="19050">
              <a:solidFill>
                <a:srgbClr val="0092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9" name="Google Shape;629;p56"/>
          <p:cNvCxnSpPr/>
          <p:nvPr/>
        </p:nvCxnSpPr>
        <p:spPr>
          <a:xfrm>
            <a:off x="9739625" y="495225"/>
            <a:ext cx="834000" cy="83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30" name="Google Shape;630;p56"/>
          <p:cNvGrpSpPr/>
          <p:nvPr/>
        </p:nvGrpSpPr>
        <p:grpSpPr>
          <a:xfrm>
            <a:off x="2626900" y="2884475"/>
            <a:ext cx="1917125" cy="1650875"/>
            <a:chOff x="2626900" y="2884475"/>
            <a:chExt cx="1917125" cy="1650875"/>
          </a:xfrm>
        </p:grpSpPr>
        <p:cxnSp>
          <p:nvCxnSpPr>
            <p:cNvPr id="631" name="Google Shape;631;p56"/>
            <p:cNvCxnSpPr/>
            <p:nvPr/>
          </p:nvCxnSpPr>
          <p:spPr>
            <a:xfrm flipH="1" rot="10800000">
              <a:off x="2626900" y="2884475"/>
              <a:ext cx="1917000" cy="1376700"/>
            </a:xfrm>
            <a:prstGeom prst="straightConnector1">
              <a:avLst/>
            </a:prstGeom>
            <a:noFill/>
            <a:ln cap="flat" cmpd="sng" w="19050">
              <a:solidFill>
                <a:srgbClr val="EB8D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2" name="Google Shape;632;p56"/>
            <p:cNvCxnSpPr/>
            <p:nvPr/>
          </p:nvCxnSpPr>
          <p:spPr>
            <a:xfrm>
              <a:off x="2636925" y="4401550"/>
              <a:ext cx="1907100" cy="133800"/>
            </a:xfrm>
            <a:prstGeom prst="straightConnector1">
              <a:avLst/>
            </a:prstGeom>
            <a:noFill/>
            <a:ln cap="flat" cmpd="sng" w="19050">
              <a:solidFill>
                <a:srgbClr val="00920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33" name="Google Shape;633;p56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Neural Collaborative Filtering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협업 필터링 기법에 딥러닝 적용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대용량 데이터 처리 + 유저 기반 추천 + 복잡한 관계 고려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39" name="Google Shape;639;p57"/>
          <p:cNvGraphicFramePr/>
          <p:nvPr/>
        </p:nvGraphicFramePr>
        <p:xfrm>
          <a:off x="229875" y="2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727950"/>
                <a:gridCol w="606300"/>
                <a:gridCol w="606300"/>
                <a:gridCol w="606300"/>
                <a:gridCol w="606300"/>
                <a:gridCol w="606300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40" name="Google Shape;640;p5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 기반 추천 시스템</a:t>
            </a:r>
            <a:endParaRPr/>
          </a:p>
        </p:txBody>
      </p:sp>
      <p:graphicFrame>
        <p:nvGraphicFramePr>
          <p:cNvPr id="641" name="Google Shape;641;p57"/>
          <p:cNvGraphicFramePr/>
          <p:nvPr/>
        </p:nvGraphicFramePr>
        <p:xfrm>
          <a:off x="4571988" y="204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382850"/>
              </a:tblGrid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2" name="Google Shape;642;p57"/>
          <p:cNvGraphicFramePr/>
          <p:nvPr/>
        </p:nvGraphicFramePr>
        <p:xfrm>
          <a:off x="4572000" y="3958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382850"/>
              </a:tblGrid>
              <a:tr h="41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43" name="Google Shape;643;p57"/>
          <p:cNvGrpSpPr/>
          <p:nvPr/>
        </p:nvGrpSpPr>
        <p:grpSpPr>
          <a:xfrm>
            <a:off x="286725" y="2274000"/>
            <a:ext cx="3637800" cy="2185200"/>
            <a:chOff x="286725" y="2350200"/>
            <a:chExt cx="3637800" cy="2185200"/>
          </a:xfrm>
        </p:grpSpPr>
        <p:sp>
          <p:nvSpPr>
            <p:cNvPr id="644" name="Google Shape;644;p57"/>
            <p:cNvSpPr/>
            <p:nvPr/>
          </p:nvSpPr>
          <p:spPr>
            <a:xfrm>
              <a:off x="286725" y="4150125"/>
              <a:ext cx="3637800" cy="385200"/>
            </a:xfrm>
            <a:prstGeom prst="rect">
              <a:avLst/>
            </a:prstGeom>
            <a:noFill/>
            <a:ln cap="flat" cmpd="sng" w="19050">
              <a:solidFill>
                <a:srgbClr val="EB8D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7"/>
            <p:cNvSpPr/>
            <p:nvPr/>
          </p:nvSpPr>
          <p:spPr>
            <a:xfrm>
              <a:off x="2196200" y="2350200"/>
              <a:ext cx="540600" cy="2185200"/>
            </a:xfrm>
            <a:prstGeom prst="rect">
              <a:avLst/>
            </a:prstGeom>
            <a:noFill/>
            <a:ln cap="flat" cmpd="sng" w="19050">
              <a:solidFill>
                <a:srgbClr val="0092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6" name="Google Shape;646;p57"/>
          <p:cNvCxnSpPr/>
          <p:nvPr/>
        </p:nvCxnSpPr>
        <p:spPr>
          <a:xfrm>
            <a:off x="9739625" y="495225"/>
            <a:ext cx="834000" cy="83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47" name="Google Shape;647;p57"/>
          <p:cNvGrpSpPr/>
          <p:nvPr/>
        </p:nvGrpSpPr>
        <p:grpSpPr>
          <a:xfrm>
            <a:off x="4960950" y="2893350"/>
            <a:ext cx="436500" cy="1485600"/>
            <a:chOff x="4960950" y="2893350"/>
            <a:chExt cx="436500" cy="1485600"/>
          </a:xfrm>
        </p:grpSpPr>
        <p:cxnSp>
          <p:nvCxnSpPr>
            <p:cNvPr id="648" name="Google Shape;648;p57"/>
            <p:cNvCxnSpPr>
              <a:endCxn id="649" idx="1"/>
            </p:cNvCxnSpPr>
            <p:nvPr/>
          </p:nvCxnSpPr>
          <p:spPr>
            <a:xfrm>
              <a:off x="4969650" y="2893350"/>
              <a:ext cx="427800" cy="681900"/>
            </a:xfrm>
            <a:prstGeom prst="straightConnector1">
              <a:avLst/>
            </a:prstGeom>
            <a:noFill/>
            <a:ln cap="flat" cmpd="sng" w="19050">
              <a:solidFill>
                <a:srgbClr val="EB8D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0" name="Google Shape;650;p57"/>
            <p:cNvCxnSpPr>
              <a:endCxn id="649" idx="1"/>
            </p:cNvCxnSpPr>
            <p:nvPr/>
          </p:nvCxnSpPr>
          <p:spPr>
            <a:xfrm flipH="1" rot="10800000">
              <a:off x="4960950" y="3575250"/>
              <a:ext cx="436500" cy="803700"/>
            </a:xfrm>
            <a:prstGeom prst="straightConnector1">
              <a:avLst/>
            </a:prstGeom>
            <a:noFill/>
            <a:ln cap="flat" cmpd="sng" w="19050">
              <a:solidFill>
                <a:srgbClr val="00920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51" name="Google Shape;651;p57"/>
          <p:cNvGrpSpPr/>
          <p:nvPr/>
        </p:nvGrpSpPr>
        <p:grpSpPr>
          <a:xfrm>
            <a:off x="2626900" y="2884475"/>
            <a:ext cx="1917125" cy="1650875"/>
            <a:chOff x="2626900" y="2884475"/>
            <a:chExt cx="1917125" cy="1650875"/>
          </a:xfrm>
        </p:grpSpPr>
        <p:cxnSp>
          <p:nvCxnSpPr>
            <p:cNvPr id="652" name="Google Shape;652;p57"/>
            <p:cNvCxnSpPr/>
            <p:nvPr/>
          </p:nvCxnSpPr>
          <p:spPr>
            <a:xfrm flipH="1" rot="10800000">
              <a:off x="2626900" y="2884475"/>
              <a:ext cx="1917000" cy="1376700"/>
            </a:xfrm>
            <a:prstGeom prst="straightConnector1">
              <a:avLst/>
            </a:prstGeom>
            <a:noFill/>
            <a:ln cap="flat" cmpd="sng" w="19050">
              <a:solidFill>
                <a:srgbClr val="EB8D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3" name="Google Shape;653;p57"/>
            <p:cNvCxnSpPr/>
            <p:nvPr/>
          </p:nvCxnSpPr>
          <p:spPr>
            <a:xfrm>
              <a:off x="2636925" y="4401550"/>
              <a:ext cx="1907100" cy="133800"/>
            </a:xfrm>
            <a:prstGeom prst="straightConnector1">
              <a:avLst/>
            </a:prstGeom>
            <a:noFill/>
            <a:ln cap="flat" cmpd="sng" w="19050">
              <a:solidFill>
                <a:srgbClr val="00920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54" name="Google Shape;654;p57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Neural Collaborative Filtering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협업 필터링 기법에 딥러닝 적용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대용량 데이터 처리 + 유저 기반 추천 + 복잡한 관계 고려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60" name="Google Shape;660;p58"/>
          <p:cNvGraphicFramePr/>
          <p:nvPr/>
        </p:nvGraphicFramePr>
        <p:xfrm>
          <a:off x="229875" y="2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727950"/>
                <a:gridCol w="606300"/>
                <a:gridCol w="606300"/>
                <a:gridCol w="606300"/>
                <a:gridCol w="606300"/>
                <a:gridCol w="606300"/>
              </a:tblGrid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영화4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영화5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5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유저2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4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유저3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6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61" name="Google Shape;661;p5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 기반 추천 시스템</a:t>
            </a:r>
            <a:endParaRPr/>
          </a:p>
        </p:txBody>
      </p:sp>
      <p:graphicFrame>
        <p:nvGraphicFramePr>
          <p:cNvPr id="662" name="Google Shape;662;p58"/>
          <p:cNvGraphicFramePr/>
          <p:nvPr/>
        </p:nvGraphicFramePr>
        <p:xfrm>
          <a:off x="4571988" y="204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382850"/>
              </a:tblGrid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3" name="Google Shape;663;p58"/>
          <p:cNvGraphicFramePr/>
          <p:nvPr/>
        </p:nvGraphicFramePr>
        <p:xfrm>
          <a:off x="4572000" y="3958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{F72546FB-46A7-477B-817C-C7F0C97C35EC}</a:tableStyleId>
              </a:tblPr>
              <a:tblGrid>
                <a:gridCol w="382850"/>
              </a:tblGrid>
              <a:tr h="41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4" name="Google Shape;6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450" y="2102575"/>
            <a:ext cx="3637701" cy="294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58"/>
          <p:cNvGrpSpPr/>
          <p:nvPr/>
        </p:nvGrpSpPr>
        <p:grpSpPr>
          <a:xfrm>
            <a:off x="286725" y="2274000"/>
            <a:ext cx="3637800" cy="2185200"/>
            <a:chOff x="286725" y="2350200"/>
            <a:chExt cx="3637800" cy="2185200"/>
          </a:xfrm>
        </p:grpSpPr>
        <p:sp>
          <p:nvSpPr>
            <p:cNvPr id="666" name="Google Shape;666;p58"/>
            <p:cNvSpPr/>
            <p:nvPr/>
          </p:nvSpPr>
          <p:spPr>
            <a:xfrm>
              <a:off x="286725" y="4150125"/>
              <a:ext cx="3637800" cy="385200"/>
            </a:xfrm>
            <a:prstGeom prst="rect">
              <a:avLst/>
            </a:prstGeom>
            <a:noFill/>
            <a:ln cap="flat" cmpd="sng" w="19050">
              <a:solidFill>
                <a:srgbClr val="EB8D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8"/>
            <p:cNvSpPr/>
            <p:nvPr/>
          </p:nvSpPr>
          <p:spPr>
            <a:xfrm>
              <a:off x="2196200" y="2350200"/>
              <a:ext cx="540600" cy="2185200"/>
            </a:xfrm>
            <a:prstGeom prst="rect">
              <a:avLst/>
            </a:prstGeom>
            <a:noFill/>
            <a:ln cap="flat" cmpd="sng" w="19050">
              <a:solidFill>
                <a:srgbClr val="0092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68" name="Google Shape;668;p58"/>
          <p:cNvCxnSpPr/>
          <p:nvPr/>
        </p:nvCxnSpPr>
        <p:spPr>
          <a:xfrm>
            <a:off x="9739625" y="495225"/>
            <a:ext cx="834000" cy="83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69" name="Google Shape;669;p58"/>
          <p:cNvGrpSpPr/>
          <p:nvPr/>
        </p:nvGrpSpPr>
        <p:grpSpPr>
          <a:xfrm>
            <a:off x="4960950" y="2893350"/>
            <a:ext cx="436500" cy="1485600"/>
            <a:chOff x="4960950" y="2893350"/>
            <a:chExt cx="436500" cy="1485600"/>
          </a:xfrm>
        </p:grpSpPr>
        <p:cxnSp>
          <p:nvCxnSpPr>
            <p:cNvPr id="670" name="Google Shape;670;p58"/>
            <p:cNvCxnSpPr>
              <a:endCxn id="664" idx="1"/>
            </p:cNvCxnSpPr>
            <p:nvPr/>
          </p:nvCxnSpPr>
          <p:spPr>
            <a:xfrm>
              <a:off x="4969650" y="2893350"/>
              <a:ext cx="427800" cy="681900"/>
            </a:xfrm>
            <a:prstGeom prst="straightConnector1">
              <a:avLst/>
            </a:prstGeom>
            <a:noFill/>
            <a:ln cap="flat" cmpd="sng" w="19050">
              <a:solidFill>
                <a:srgbClr val="EB8D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1" name="Google Shape;671;p58"/>
            <p:cNvCxnSpPr>
              <a:endCxn id="664" idx="1"/>
            </p:cNvCxnSpPr>
            <p:nvPr/>
          </p:nvCxnSpPr>
          <p:spPr>
            <a:xfrm flipH="1" rot="10800000">
              <a:off x="4960950" y="3575250"/>
              <a:ext cx="436500" cy="803700"/>
            </a:xfrm>
            <a:prstGeom prst="straightConnector1">
              <a:avLst/>
            </a:prstGeom>
            <a:noFill/>
            <a:ln cap="flat" cmpd="sng" w="19050">
              <a:solidFill>
                <a:srgbClr val="00920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72" name="Google Shape;672;p58"/>
          <p:cNvGrpSpPr/>
          <p:nvPr/>
        </p:nvGrpSpPr>
        <p:grpSpPr>
          <a:xfrm>
            <a:off x="2626900" y="2884475"/>
            <a:ext cx="1917125" cy="1650875"/>
            <a:chOff x="2626900" y="2884475"/>
            <a:chExt cx="1917125" cy="1650875"/>
          </a:xfrm>
        </p:grpSpPr>
        <p:cxnSp>
          <p:nvCxnSpPr>
            <p:cNvPr id="673" name="Google Shape;673;p58"/>
            <p:cNvCxnSpPr/>
            <p:nvPr/>
          </p:nvCxnSpPr>
          <p:spPr>
            <a:xfrm flipH="1" rot="10800000">
              <a:off x="2626900" y="2884475"/>
              <a:ext cx="1917000" cy="1376700"/>
            </a:xfrm>
            <a:prstGeom prst="straightConnector1">
              <a:avLst/>
            </a:prstGeom>
            <a:noFill/>
            <a:ln cap="flat" cmpd="sng" w="19050">
              <a:solidFill>
                <a:srgbClr val="EB8D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4" name="Google Shape;674;p58"/>
            <p:cNvCxnSpPr/>
            <p:nvPr/>
          </p:nvCxnSpPr>
          <p:spPr>
            <a:xfrm>
              <a:off x="2636925" y="4401550"/>
              <a:ext cx="1907100" cy="133800"/>
            </a:xfrm>
            <a:prstGeom prst="straightConnector1">
              <a:avLst/>
            </a:prstGeom>
            <a:noFill/>
            <a:ln cap="flat" cmpd="sng" w="19050">
              <a:solidFill>
                <a:srgbClr val="00920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75" name="Google Shape;675;p58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Neural Collaborative Filtering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 기반 추천 시스템</a:t>
            </a:r>
            <a:endParaRPr/>
          </a:p>
        </p:txBody>
      </p:sp>
      <p:sp>
        <p:nvSpPr>
          <p:cNvPr id="681" name="Google Shape;681;p5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NCF </a:t>
            </a:r>
            <a:r>
              <a:rPr lang="ko">
                <a:solidFill>
                  <a:schemeClr val="dk1"/>
                </a:solidFill>
              </a:rPr>
              <a:t>실습 진행 - 100만개 데이터 전부 사용 </a:t>
            </a:r>
            <a:endParaRPr/>
          </a:p>
        </p:txBody>
      </p:sp>
      <p:pic>
        <p:nvPicPr>
          <p:cNvPr id="682" name="Google Shape;6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25" y="1857975"/>
            <a:ext cx="6572650" cy="160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9"/>
          <p:cNvPicPr preferRelativeResize="0"/>
          <p:nvPr/>
        </p:nvPicPr>
        <p:blipFill rotWithShape="1">
          <a:blip r:embed="rId4">
            <a:alphaModFix/>
          </a:blip>
          <a:srcRect b="0" l="0" r="73604" t="0"/>
          <a:stretch/>
        </p:blipFill>
        <p:spPr>
          <a:xfrm>
            <a:off x="6759525" y="945100"/>
            <a:ext cx="2229500" cy="40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9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Neural Collaborative Filtering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 기반 추천 시스템</a:t>
            </a:r>
            <a:endParaRPr/>
          </a:p>
        </p:txBody>
      </p:sp>
      <p:pic>
        <p:nvPicPr>
          <p:cNvPr id="690" name="Google Shape;690;p60"/>
          <p:cNvPicPr preferRelativeResize="0"/>
          <p:nvPr/>
        </p:nvPicPr>
        <p:blipFill rotWithShape="1">
          <a:blip r:embed="rId3">
            <a:alphaModFix/>
          </a:blip>
          <a:srcRect b="0" l="0" r="73604" t="0"/>
          <a:stretch/>
        </p:blipFill>
        <p:spPr>
          <a:xfrm>
            <a:off x="5540325" y="868900"/>
            <a:ext cx="2229500" cy="402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60"/>
          <p:cNvGrpSpPr/>
          <p:nvPr/>
        </p:nvGrpSpPr>
        <p:grpSpPr>
          <a:xfrm>
            <a:off x="6987725" y="2618625"/>
            <a:ext cx="782100" cy="1364600"/>
            <a:chOff x="8206925" y="2694825"/>
            <a:chExt cx="782100" cy="1364600"/>
          </a:xfrm>
        </p:grpSpPr>
        <p:sp>
          <p:nvSpPr>
            <p:cNvPr id="692" name="Google Shape;692;p60"/>
            <p:cNvSpPr txBox="1"/>
            <p:nvPr/>
          </p:nvSpPr>
          <p:spPr>
            <a:xfrm>
              <a:off x="8206925" y="2694825"/>
              <a:ext cx="78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0.1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93" name="Google Shape;693;p60"/>
            <p:cNvSpPr txBox="1"/>
            <p:nvPr/>
          </p:nvSpPr>
          <p:spPr>
            <a:xfrm>
              <a:off x="8206925" y="3012325"/>
              <a:ext cx="78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0.6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94" name="Google Shape;694;p60"/>
            <p:cNvSpPr txBox="1"/>
            <p:nvPr/>
          </p:nvSpPr>
          <p:spPr>
            <a:xfrm>
              <a:off x="8206925" y="3320825"/>
              <a:ext cx="78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1.2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95" name="Google Shape;695;p60"/>
            <p:cNvSpPr txBox="1"/>
            <p:nvPr/>
          </p:nvSpPr>
          <p:spPr>
            <a:xfrm>
              <a:off x="8206925" y="3690125"/>
              <a:ext cx="78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rPr>
                <a:t>0.2 차이</a:t>
              </a:r>
              <a:endParaRPr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696" name="Google Shape;696;p60"/>
          <p:cNvGrpSpPr/>
          <p:nvPr/>
        </p:nvGrpSpPr>
        <p:grpSpPr>
          <a:xfrm>
            <a:off x="598300" y="1243725"/>
            <a:ext cx="4583600" cy="3424325"/>
            <a:chOff x="2122300" y="1624725"/>
            <a:chExt cx="4583600" cy="3424325"/>
          </a:xfrm>
        </p:grpSpPr>
        <p:pic>
          <p:nvPicPr>
            <p:cNvPr id="697" name="Google Shape;697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2300" y="1624725"/>
              <a:ext cx="4583600" cy="3362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8" name="Google Shape;698;p60"/>
            <p:cNvGrpSpPr/>
            <p:nvPr/>
          </p:nvGrpSpPr>
          <p:grpSpPr>
            <a:xfrm>
              <a:off x="4206550" y="3233525"/>
              <a:ext cx="829550" cy="1815525"/>
              <a:chOff x="6430775" y="3224825"/>
              <a:chExt cx="829550" cy="1815525"/>
            </a:xfrm>
          </p:grpSpPr>
          <p:sp>
            <p:nvSpPr>
              <p:cNvPr id="699" name="Google Shape;699;p60"/>
              <p:cNvSpPr txBox="1"/>
              <p:nvPr/>
            </p:nvSpPr>
            <p:spPr>
              <a:xfrm>
                <a:off x="6478225" y="3224825"/>
                <a:ext cx="782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rgbClr val="FF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0.1 차이</a:t>
                </a:r>
                <a:endParaRPr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700" name="Google Shape;700;p60"/>
              <p:cNvSpPr txBox="1"/>
              <p:nvPr/>
            </p:nvSpPr>
            <p:spPr>
              <a:xfrm>
                <a:off x="6430775" y="3740700"/>
                <a:ext cx="782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rgbClr val="FF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0.3 차이</a:t>
                </a:r>
                <a:endParaRPr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701" name="Google Shape;701;p60"/>
              <p:cNvSpPr txBox="1"/>
              <p:nvPr/>
            </p:nvSpPr>
            <p:spPr>
              <a:xfrm>
                <a:off x="6478225" y="4205875"/>
                <a:ext cx="782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rgbClr val="FF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0.0 차이</a:t>
                </a:r>
                <a:endParaRPr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702" name="Google Shape;702;p60"/>
              <p:cNvSpPr txBox="1"/>
              <p:nvPr/>
            </p:nvSpPr>
            <p:spPr>
              <a:xfrm>
                <a:off x="6430775" y="4671050"/>
                <a:ext cx="782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rgbClr val="FF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0.1 차이</a:t>
                </a:r>
                <a:endParaRPr sz="1200">
                  <a:solidFill>
                    <a:srgbClr val="FF000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</p:grpSp>
      <p:sp>
        <p:nvSpPr>
          <p:cNvPr id="703" name="Google Shape;703;p60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Neural Collaborative Filtering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0"/>
          <p:cNvSpPr txBox="1"/>
          <p:nvPr>
            <p:ph idx="1" type="body"/>
          </p:nvPr>
        </p:nvSpPr>
        <p:spPr>
          <a:xfrm>
            <a:off x="235500" y="46188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⇒ </a:t>
            </a:r>
            <a:r>
              <a:rPr lang="ko">
                <a:solidFill>
                  <a:schemeClr val="dk1"/>
                </a:solidFill>
              </a:rPr>
              <a:t>기존 협업 필터링보단 성능이 뛰어나진 </a:t>
            </a:r>
            <a:r>
              <a:rPr b="1" lang="ko">
                <a:solidFill>
                  <a:schemeClr val="dk1"/>
                </a:solidFill>
              </a:rPr>
              <a:t>않다.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NCF 추천 시스템 한계와 발전가능성</a:t>
            </a:r>
            <a:endParaRPr/>
          </a:p>
        </p:txBody>
      </p:sp>
      <p:sp>
        <p:nvSpPr>
          <p:cNvPr id="710" name="Google Shape;710;p61"/>
          <p:cNvSpPr txBox="1"/>
          <p:nvPr>
            <p:ph idx="1" type="body"/>
          </p:nvPr>
        </p:nvSpPr>
        <p:spPr>
          <a:xfrm>
            <a:off x="311700" y="1502350"/>
            <a:ext cx="8520600" cy="32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ko">
                <a:solidFill>
                  <a:schemeClr val="dk1"/>
                </a:solidFill>
              </a:rPr>
              <a:t>NCF는 딥러닝 기반 추천의 “첫 관문”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딥러닝 기반이지만, 실행 결과 성능을 그다지 좋지 못함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하지만 “더 큰 데이터에 대한 학습”을 가능하게해줌</a:t>
            </a:r>
            <a:endParaRPr/>
          </a:p>
        </p:txBody>
      </p:sp>
      <p:sp>
        <p:nvSpPr>
          <p:cNvPr id="711" name="Google Shape;711;p61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Neural Collaborative Filtering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2"/>
          <p:cNvSpPr/>
          <p:nvPr/>
        </p:nvSpPr>
        <p:spPr>
          <a:xfrm flipH="1">
            <a:off x="3806325" y="-176875"/>
            <a:ext cx="6813250" cy="6424050"/>
          </a:xfrm>
          <a:prstGeom prst="flowChartInputOutput">
            <a:avLst/>
          </a:prstGeom>
          <a:solidFill>
            <a:srgbClr val="CCA67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2"/>
          <p:cNvSpPr txBox="1"/>
          <p:nvPr/>
        </p:nvSpPr>
        <p:spPr>
          <a:xfrm>
            <a:off x="4188375" y="1393775"/>
            <a:ext cx="299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62"/>
          <p:cNvCxnSpPr/>
          <p:nvPr/>
        </p:nvCxnSpPr>
        <p:spPr>
          <a:xfrm>
            <a:off x="1117850" y="2179100"/>
            <a:ext cx="474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62"/>
          <p:cNvSpPr txBox="1"/>
          <p:nvPr/>
        </p:nvSpPr>
        <p:spPr>
          <a:xfrm>
            <a:off x="1011725" y="2303967"/>
            <a:ext cx="21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마무리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0" name="Google Shape;720;p62"/>
          <p:cNvSpPr txBox="1"/>
          <p:nvPr/>
        </p:nvSpPr>
        <p:spPr>
          <a:xfrm>
            <a:off x="7817825" y="4414775"/>
            <a:ext cx="14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추천 시스템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생활속의 추천시스템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5200"/>
            <a:ext cx="3191475" cy="3191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8"/>
          <p:cNvGrpSpPr/>
          <p:nvPr/>
        </p:nvGrpSpPr>
        <p:grpSpPr>
          <a:xfrm>
            <a:off x="4431388" y="1292637"/>
            <a:ext cx="3904554" cy="2558225"/>
            <a:chOff x="4431388" y="976024"/>
            <a:chExt cx="3904554" cy="2558225"/>
          </a:xfrm>
        </p:grpSpPr>
        <p:pic>
          <p:nvPicPr>
            <p:cNvPr id="101" name="Google Shape;10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0350" y="976024"/>
              <a:ext cx="1915591" cy="253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31388" y="994825"/>
              <a:ext cx="1988975" cy="2539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8"/>
          <p:cNvSpPr txBox="1"/>
          <p:nvPr/>
        </p:nvSpPr>
        <p:spPr>
          <a:xfrm>
            <a:off x="4029125" y="3927050"/>
            <a:ext cx="4709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latin typeface="Nanum Gothic"/>
                <a:ea typeface="Nanum Gothic"/>
                <a:cs typeface="Nanum Gothic"/>
                <a:sym typeface="Nanum Gothic"/>
              </a:rPr>
              <a:t>“혹시 </a:t>
            </a:r>
            <a:r>
              <a:rPr b="1" lang="ko" sz="2300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추천 시스템</a:t>
            </a:r>
            <a:r>
              <a:rPr b="1" lang="ko" sz="2300">
                <a:latin typeface="Nanum Gothic"/>
                <a:ea typeface="Nanum Gothic"/>
                <a:cs typeface="Nanum Gothic"/>
                <a:sym typeface="Nanum Gothic"/>
              </a:rPr>
              <a:t>에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문제</a:t>
            </a:r>
            <a:r>
              <a:rPr b="1" lang="ko" sz="2300">
                <a:latin typeface="Nanum Gothic"/>
                <a:ea typeface="Nanum Gothic"/>
                <a:cs typeface="Nanum Gothic"/>
                <a:sym typeface="Nanum Gothic"/>
              </a:rPr>
              <a:t>가 있는건 아닐까?”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발전된</a:t>
            </a:r>
            <a:r>
              <a:rPr lang="ko"/>
              <a:t> 추천 시스템 </a:t>
            </a:r>
            <a:endParaRPr/>
          </a:p>
        </p:txBody>
      </p:sp>
      <p:sp>
        <p:nvSpPr>
          <p:cNvPr id="726" name="Google Shape;726;p63"/>
          <p:cNvSpPr txBox="1"/>
          <p:nvPr>
            <p:ph idx="1" type="body"/>
          </p:nvPr>
        </p:nvSpPr>
        <p:spPr>
          <a:xfrm>
            <a:off x="351525" y="1001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7" name="Google Shape;7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22" y="1217425"/>
            <a:ext cx="6726200" cy="3482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3"/>
          <p:cNvSpPr txBox="1"/>
          <p:nvPr>
            <p:ph idx="2" type="body"/>
          </p:nvPr>
        </p:nvSpPr>
        <p:spPr>
          <a:xfrm>
            <a:off x="311700" y="8175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계속해서 연구되고 있는 추천시스템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4"/>
          <p:cNvSpPr txBox="1"/>
          <p:nvPr>
            <p:ph type="title"/>
          </p:nvPr>
        </p:nvSpPr>
        <p:spPr>
          <a:xfrm>
            <a:off x="351525" y="21514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400"/>
              <a:t>감사합니다!!</a:t>
            </a:r>
            <a:endParaRPr sz="6400"/>
          </a:p>
        </p:txBody>
      </p:sp>
      <p:sp>
        <p:nvSpPr>
          <p:cNvPr id="734" name="Google Shape;734;p64"/>
          <p:cNvSpPr txBox="1"/>
          <p:nvPr>
            <p:ph idx="2" type="body"/>
          </p:nvPr>
        </p:nvSpPr>
        <p:spPr>
          <a:xfrm>
            <a:off x="3117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 flipH="1">
            <a:off x="3806325" y="-176875"/>
            <a:ext cx="6813250" cy="6424050"/>
          </a:xfrm>
          <a:prstGeom prst="flowChartInputOutput">
            <a:avLst/>
          </a:prstGeom>
          <a:solidFill>
            <a:srgbClr val="CCA67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4188375" y="1393775"/>
            <a:ext cx="2992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>
            <a:off x="1103700" y="2179100"/>
            <a:ext cx="474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9"/>
          <p:cNvSpPr txBox="1"/>
          <p:nvPr/>
        </p:nvSpPr>
        <p:spPr>
          <a:xfrm>
            <a:off x="1011725" y="2303967"/>
            <a:ext cx="21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7817825" y="4414775"/>
            <a:ext cx="14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추천 시스템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229125" y="1368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/>
              <a:t>캐글: 45000여개</a:t>
            </a:r>
            <a:r>
              <a:rPr lang="ko"/>
              <a:t>의 영화 메타 정보 및 2700만개의 영화 평가 정보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ko"/>
              <a:t>그룹렌즈: 2019</a:t>
            </a:r>
            <a:r>
              <a:rPr lang="ko"/>
              <a:t>년도 영화까지의 2500만개 평가 정보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ko"/>
              <a:t>무비렌즈: 2010</a:t>
            </a:r>
            <a:r>
              <a:rPr lang="ko"/>
              <a:t>년대 영화 메타 정보 크롤링</a:t>
            </a:r>
            <a:endParaRPr sz="3000"/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</a:t>
            </a:r>
            <a:r>
              <a:rPr lang="ko"/>
              <a:t>화 데이터</a:t>
            </a:r>
            <a:endParaRPr/>
          </a:p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3879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데이</a:t>
            </a:r>
            <a:r>
              <a:rPr lang="ko"/>
              <a:t>터 출처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200" y="1300700"/>
            <a:ext cx="942300" cy="50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525" y="3410775"/>
            <a:ext cx="1444050" cy="3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3825" y="2434825"/>
            <a:ext cx="1167200" cy="3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</a:t>
            </a:r>
            <a:r>
              <a:rPr lang="ko"/>
              <a:t>데이터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272925"/>
            <a:ext cx="8520600" cy="3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/>
              <a:t>평점 데이터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사용자 id, 영화 id, 평점, 시간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메타 데이터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영화 id, 영화 제목, 장르, 줄거리, 제작사, 개봉년도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/>
              <a:t>크레딧 데이터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배우진, 제작진, 영화 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20229"/>
          <a:stretch/>
        </p:blipFill>
        <p:spPr>
          <a:xfrm>
            <a:off x="4155100" y="3652275"/>
            <a:ext cx="4677202" cy="8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812" y="2523025"/>
            <a:ext cx="3485487" cy="97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887" y="1076713"/>
            <a:ext cx="1997413" cy="12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3879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데이터 구성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데이터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65525"/>
            <a:ext cx="8520600" cy="3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평점데이터 : 2600만개 -&gt; 100만개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1970년~2019년 영화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표본 1: 최소평가 20회인 유저 8000명이 본 영화 상위 10000개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표본 2: 최소평가 80회인 유저 4000명이 본 영화 상위 10000개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메타데이터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결측값, 특수문자 등 전처리하여 만들어줌</a:t>
            </a:r>
            <a:endParaRPr/>
          </a:p>
        </p:txBody>
      </p:sp>
      <p:sp>
        <p:nvSpPr>
          <p:cNvPr id="139" name="Google Shape;139;p22"/>
          <p:cNvSpPr txBox="1"/>
          <p:nvPr>
            <p:ph idx="2" type="body"/>
          </p:nvPr>
        </p:nvSpPr>
        <p:spPr>
          <a:xfrm>
            <a:off x="387900" y="741325"/>
            <a:ext cx="8520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데이터 전처리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12967" t="0"/>
          <a:stretch/>
        </p:blipFill>
        <p:spPr>
          <a:xfrm>
            <a:off x="976900" y="3563125"/>
            <a:ext cx="6197226" cy="13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